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6" r:id="rId1"/>
  </p:sldMasterIdLst>
  <p:notesMasterIdLst>
    <p:notesMasterId r:id="rId14"/>
  </p:notesMasterIdLst>
  <p:sldIdLst>
    <p:sldId id="256" r:id="rId2"/>
    <p:sldId id="257" r:id="rId3"/>
    <p:sldId id="270" r:id="rId4"/>
    <p:sldId id="274" r:id="rId5"/>
    <p:sldId id="277" r:id="rId6"/>
    <p:sldId id="271" r:id="rId7"/>
    <p:sldId id="275" r:id="rId8"/>
    <p:sldId id="278" r:id="rId9"/>
    <p:sldId id="262" r:id="rId10"/>
    <p:sldId id="280" r:id="rId11"/>
    <p:sldId id="279" r:id="rId12"/>
    <p:sldId id="28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07"/>
    <p:restoredTop sz="86383"/>
  </p:normalViewPr>
  <p:slideViewPr>
    <p:cSldViewPr snapToGrid="0" snapToObjects="1">
      <p:cViewPr>
        <p:scale>
          <a:sx n="126" d="100"/>
          <a:sy n="126" d="100"/>
        </p:scale>
        <p:origin x="1856" y="84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Users/walt/Desktop/Llama/Tests/Avarages%20over%20distance.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a:t>Avarages</a:t>
            </a:r>
            <a:r>
              <a:rPr lang="en-US" baseline="0"/>
              <a:t> over distance</a:t>
            </a:r>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lineChart>
        <c:grouping val="standard"/>
        <c:varyColors val="0"/>
        <c:ser>
          <c:idx val="0"/>
          <c:order val="0"/>
          <c:tx>
            <c:strRef>
              <c:f>Avarages!$B$1</c:f>
              <c:strCache>
                <c:ptCount val="1"/>
                <c:pt idx="0">
                  <c:v>Estimote</c:v>
                </c:pt>
              </c:strCache>
            </c:strRef>
          </c:tx>
          <c:spPr>
            <a:ln w="22225" cap="rnd">
              <a:solidFill>
                <a:schemeClr val="accent1"/>
              </a:solidFill>
            </a:ln>
            <a:effectLst>
              <a:glow rad="139700">
                <a:schemeClr val="accent1">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Avarages!$A$2:$A$8</c:f>
              <c:strCache>
                <c:ptCount val="7"/>
                <c:pt idx="0">
                  <c:v>1cm</c:v>
                </c:pt>
                <c:pt idx="1">
                  <c:v>10cm</c:v>
                </c:pt>
                <c:pt idx="2">
                  <c:v>20cm</c:v>
                </c:pt>
                <c:pt idx="3">
                  <c:v>50cm</c:v>
                </c:pt>
                <c:pt idx="4">
                  <c:v>1m</c:v>
                </c:pt>
                <c:pt idx="5">
                  <c:v>2m</c:v>
                </c:pt>
                <c:pt idx="6">
                  <c:v>3m</c:v>
                </c:pt>
              </c:strCache>
            </c:strRef>
          </c:cat>
          <c:val>
            <c:numRef>
              <c:f>Avarages!$B$2:$B$8</c:f>
              <c:numCache>
                <c:formatCode>General</c:formatCode>
                <c:ptCount val="7"/>
                <c:pt idx="0">
                  <c:v>-53</c:v>
                </c:pt>
                <c:pt idx="1">
                  <c:v>-60</c:v>
                </c:pt>
                <c:pt idx="2" formatCode="0">
                  <c:v>-61.271604938271608</c:v>
                </c:pt>
                <c:pt idx="3" formatCode="0">
                  <c:v>-67</c:v>
                </c:pt>
                <c:pt idx="4">
                  <c:v>-85</c:v>
                </c:pt>
                <c:pt idx="5">
                  <c:v>-88</c:v>
                </c:pt>
                <c:pt idx="6">
                  <c:v>-87</c:v>
                </c:pt>
              </c:numCache>
            </c:numRef>
          </c:val>
          <c:smooth val="0"/>
          <c:extLst>
            <c:ext xmlns:c16="http://schemas.microsoft.com/office/drawing/2014/chart" uri="{C3380CC4-5D6E-409C-BE32-E72D297353CC}">
              <c16:uniqueId val="{00000000-A57B-2D44-ACB1-545664777584}"/>
            </c:ext>
          </c:extLst>
        </c:ser>
        <c:ser>
          <c:idx val="1"/>
          <c:order val="1"/>
          <c:tx>
            <c:strRef>
              <c:f>Avarages!$C$1</c:f>
              <c:strCache>
                <c:ptCount val="1"/>
                <c:pt idx="0">
                  <c:v>Disk</c:v>
                </c:pt>
              </c:strCache>
            </c:strRef>
          </c:tx>
          <c:spPr>
            <a:ln w="22225" cap="rnd">
              <a:solidFill>
                <a:schemeClr val="accent2"/>
              </a:solidFill>
            </a:ln>
            <a:effectLst>
              <a:glow rad="139700">
                <a:schemeClr val="accent2">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Avarages!$A$2:$A$8</c:f>
              <c:strCache>
                <c:ptCount val="7"/>
                <c:pt idx="0">
                  <c:v>1cm</c:v>
                </c:pt>
                <c:pt idx="1">
                  <c:v>10cm</c:v>
                </c:pt>
                <c:pt idx="2">
                  <c:v>20cm</c:v>
                </c:pt>
                <c:pt idx="3">
                  <c:v>50cm</c:v>
                </c:pt>
                <c:pt idx="4">
                  <c:v>1m</c:v>
                </c:pt>
                <c:pt idx="5">
                  <c:v>2m</c:v>
                </c:pt>
                <c:pt idx="6">
                  <c:v>3m</c:v>
                </c:pt>
              </c:strCache>
            </c:strRef>
          </c:cat>
          <c:val>
            <c:numRef>
              <c:f>Avarages!$C$2:$C$8</c:f>
              <c:numCache>
                <c:formatCode>General</c:formatCode>
                <c:ptCount val="7"/>
                <c:pt idx="0" formatCode="0">
                  <c:v>-48.901098901098898</c:v>
                </c:pt>
                <c:pt idx="1">
                  <c:v>-60</c:v>
                </c:pt>
                <c:pt idx="2" formatCode="0">
                  <c:v>-63.670329670329672</c:v>
                </c:pt>
                <c:pt idx="3" formatCode="0">
                  <c:v>-74.956043956043956</c:v>
                </c:pt>
                <c:pt idx="4">
                  <c:v>-85</c:v>
                </c:pt>
                <c:pt idx="5">
                  <c:v>-85</c:v>
                </c:pt>
                <c:pt idx="6">
                  <c:v>-87</c:v>
                </c:pt>
              </c:numCache>
            </c:numRef>
          </c:val>
          <c:smooth val="0"/>
          <c:extLst>
            <c:ext xmlns:c16="http://schemas.microsoft.com/office/drawing/2014/chart" uri="{C3380CC4-5D6E-409C-BE32-E72D297353CC}">
              <c16:uniqueId val="{00000001-A57B-2D44-ACB1-545664777584}"/>
            </c:ext>
          </c:extLst>
        </c:ser>
        <c:ser>
          <c:idx val="2"/>
          <c:order val="2"/>
          <c:tx>
            <c:strRef>
              <c:f>Avarages!$D$1</c:f>
              <c:strCache>
                <c:ptCount val="1"/>
                <c:pt idx="0">
                  <c:v>Difference</c:v>
                </c:pt>
              </c:strCache>
            </c:strRef>
          </c:tx>
          <c:spPr>
            <a:ln w="22225" cap="rnd">
              <a:solidFill>
                <a:schemeClr val="accent3"/>
              </a:solidFill>
            </a:ln>
            <a:effectLst>
              <a:glow rad="139700">
                <a:schemeClr val="accent3">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Avarages!$A$2:$A$8</c:f>
              <c:strCache>
                <c:ptCount val="7"/>
                <c:pt idx="0">
                  <c:v>1cm</c:v>
                </c:pt>
                <c:pt idx="1">
                  <c:v>10cm</c:v>
                </c:pt>
                <c:pt idx="2">
                  <c:v>20cm</c:v>
                </c:pt>
                <c:pt idx="3">
                  <c:v>50cm</c:v>
                </c:pt>
                <c:pt idx="4">
                  <c:v>1m</c:v>
                </c:pt>
                <c:pt idx="5">
                  <c:v>2m</c:v>
                </c:pt>
                <c:pt idx="6">
                  <c:v>3m</c:v>
                </c:pt>
              </c:strCache>
            </c:strRef>
          </c:cat>
          <c:val>
            <c:numRef>
              <c:f>Avarages!$D$2:$D$8</c:f>
              <c:numCache>
                <c:formatCode>0</c:formatCode>
                <c:ptCount val="7"/>
                <c:pt idx="0">
                  <c:v>-4.8666666666666663</c:v>
                </c:pt>
                <c:pt idx="1">
                  <c:v>0.12962962962962962</c:v>
                </c:pt>
                <c:pt idx="2">
                  <c:v>2.4444444444444446</c:v>
                </c:pt>
                <c:pt idx="3">
                  <c:v>8.8604651162790695</c:v>
                </c:pt>
                <c:pt idx="4">
                  <c:v>0</c:v>
                </c:pt>
                <c:pt idx="5">
                  <c:v>-2.0153846153846153</c:v>
                </c:pt>
                <c:pt idx="6">
                  <c:v>6.3846153846153904</c:v>
                </c:pt>
              </c:numCache>
            </c:numRef>
          </c:val>
          <c:smooth val="0"/>
          <c:extLst>
            <c:ext xmlns:c16="http://schemas.microsoft.com/office/drawing/2014/chart" uri="{C3380CC4-5D6E-409C-BE32-E72D297353CC}">
              <c16:uniqueId val="{00000002-A57B-2D44-ACB1-545664777584}"/>
            </c:ext>
          </c:extLst>
        </c:ser>
        <c:dLbls>
          <c:showLegendKey val="0"/>
          <c:showVal val="1"/>
          <c:showCatName val="0"/>
          <c:showSerName val="0"/>
          <c:showPercent val="0"/>
          <c:showBubbleSize val="0"/>
        </c:dLbls>
        <c:smooth val="0"/>
        <c:axId val="1829831536"/>
        <c:axId val="1829833216"/>
      </c:lineChart>
      <c:catAx>
        <c:axId val="182983153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829833216"/>
        <c:crosses val="autoZero"/>
        <c:auto val="1"/>
        <c:lblAlgn val="ctr"/>
        <c:lblOffset val="100"/>
        <c:noMultiLvlLbl val="0"/>
      </c:catAx>
      <c:valAx>
        <c:axId val="1829833216"/>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8298315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D5EA60-52F5-4948-861C-A575C870E561}" type="datetimeFigureOut">
              <a:rPr lang="en-US" smtClean="0"/>
              <a:t>8/17/18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975CC2-89EF-0B46-9C44-4CA08FC0C725}" type="slidenum">
              <a:rPr lang="en-US" smtClean="0"/>
              <a:t>‹#›</a:t>
            </a:fld>
            <a:endParaRPr lang="en-US"/>
          </a:p>
        </p:txBody>
      </p:sp>
    </p:spTree>
    <p:extLst>
      <p:ext uri="{BB962C8B-B14F-4D97-AF65-F5344CB8AC3E}">
        <p14:creationId xmlns:p14="http://schemas.microsoft.com/office/powerpoint/2010/main" val="1156549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4</a:t>
            </a:fld>
            <a:endParaRPr lang="en-US"/>
          </a:p>
        </p:txBody>
      </p:sp>
    </p:spTree>
    <p:extLst>
      <p:ext uri="{BB962C8B-B14F-4D97-AF65-F5344CB8AC3E}">
        <p14:creationId xmlns:p14="http://schemas.microsoft.com/office/powerpoint/2010/main" val="1315636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5</a:t>
            </a:fld>
            <a:endParaRPr lang="en-US"/>
          </a:p>
        </p:txBody>
      </p:sp>
    </p:spTree>
    <p:extLst>
      <p:ext uri="{BB962C8B-B14F-4D97-AF65-F5344CB8AC3E}">
        <p14:creationId xmlns:p14="http://schemas.microsoft.com/office/powerpoint/2010/main" val="2736156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7</a:t>
            </a:fld>
            <a:endParaRPr lang="en-US"/>
          </a:p>
        </p:txBody>
      </p:sp>
    </p:spTree>
    <p:extLst>
      <p:ext uri="{BB962C8B-B14F-4D97-AF65-F5344CB8AC3E}">
        <p14:creationId xmlns:p14="http://schemas.microsoft.com/office/powerpoint/2010/main" val="2923746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8</a:t>
            </a:fld>
            <a:endParaRPr lang="en-US"/>
          </a:p>
        </p:txBody>
      </p:sp>
    </p:spTree>
    <p:extLst>
      <p:ext uri="{BB962C8B-B14F-4D97-AF65-F5344CB8AC3E}">
        <p14:creationId xmlns:p14="http://schemas.microsoft.com/office/powerpoint/2010/main" val="1336131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9</a:t>
            </a:fld>
            <a:endParaRPr lang="en-US"/>
          </a:p>
        </p:txBody>
      </p:sp>
    </p:spTree>
    <p:extLst>
      <p:ext uri="{BB962C8B-B14F-4D97-AF65-F5344CB8AC3E}">
        <p14:creationId xmlns:p14="http://schemas.microsoft.com/office/powerpoint/2010/main" val="654141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10</a:t>
            </a:fld>
            <a:endParaRPr lang="en-US"/>
          </a:p>
        </p:txBody>
      </p:sp>
    </p:spTree>
    <p:extLst>
      <p:ext uri="{BB962C8B-B14F-4D97-AF65-F5344CB8AC3E}">
        <p14:creationId xmlns:p14="http://schemas.microsoft.com/office/powerpoint/2010/main" val="24229501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11</a:t>
            </a:fld>
            <a:endParaRPr lang="en-US"/>
          </a:p>
        </p:txBody>
      </p:sp>
    </p:spTree>
    <p:extLst>
      <p:ext uri="{BB962C8B-B14F-4D97-AF65-F5344CB8AC3E}">
        <p14:creationId xmlns:p14="http://schemas.microsoft.com/office/powerpoint/2010/main" val="939803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smtClean="0"/>
              <a:t>8/17/18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07984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CBC1C18-307B-4F68-A007-B5B542270E8D}" type="datetimeFigureOut">
              <a:rPr lang="en-US" smtClean="0"/>
              <a:t>8/17/18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310687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8/17/18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4088954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Edit Master text styles</a:t>
            </a:r>
          </a:p>
        </p:txBody>
      </p:sp>
      <p:sp>
        <p:nvSpPr>
          <p:cNvPr id="2" name="Date Placeholder 1"/>
          <p:cNvSpPr>
            <a:spLocks noGrp="1"/>
          </p:cNvSpPr>
          <p:nvPr>
            <p:ph type="dt" sz="half" idx="10"/>
          </p:nvPr>
        </p:nvSpPr>
        <p:spPr/>
        <p:txBody>
          <a:bodyPr/>
          <a:lstStyle/>
          <a:p>
            <a:fld id="{3CBC1C18-307B-4F68-A007-B5B542270E8D}" type="datetimeFigureOut">
              <a:rPr lang="en-US" smtClean="0"/>
              <a:t>8/17/18</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9781443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smtClean="0"/>
              <a:t>8/17/18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35887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smtClean="0"/>
              <a:t>8/17/18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39988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smtClean="0"/>
              <a:t>8/17/18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72989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E5059C3-6A89-4494-99FF-5A4D6FFD50EB}" type="datetimeFigureOut">
              <a:rPr lang="en-US" smtClean="0"/>
              <a:t>8/17/18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73316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smtClean="0"/>
              <a:t>8/17/18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406434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smtClean="0"/>
              <a:t>8/17/18</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28798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smtClean="0"/>
              <a:t>8/17/18</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80126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smtClean="0"/>
              <a:t>8/17/18</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187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7D525BB-DA17-4BA0-B3C8-3AC3ABC827E6}" type="datetimeFigureOut">
              <a:rPr lang="en-US" smtClean="0"/>
              <a:t>8/17/18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50933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3885810" y="6041362"/>
            <a:ext cx="976879" cy="365125"/>
          </a:xfrm>
        </p:spPr>
        <p:txBody>
          <a:bodyPr/>
          <a:lstStyle/>
          <a:p>
            <a:fld id="{3CBC1C18-307B-4F68-A007-B5B542270E8D}" type="datetimeFigureOut">
              <a:rPr lang="en-US" smtClean="0"/>
              <a:t>8/17/18</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r>
              <a:rPr lang="en-US"/>
              <a:t>
              </a:t>
            </a:r>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009140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r>
              <a:rPr lang="en-US"/>
              <a:t>
              </a:t>
            </a:r>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3CBC1C18-307B-4F68-A007-B5B542270E8D}" type="datetimeFigureOut">
              <a:rPr lang="en-US" smtClean="0"/>
              <a:t>8/17/18</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75895918"/>
      </p:ext>
    </p:extLst>
  </p:cSld>
  <p:clrMap bg1="dk1" tx1="lt1" bg2="dk2" tx2="lt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43F78-B137-9E47-8538-FF1F4D6C9B42}"/>
              </a:ext>
            </a:extLst>
          </p:cNvPr>
          <p:cNvSpPr>
            <a:spLocks noGrp="1"/>
          </p:cNvSpPr>
          <p:nvPr>
            <p:ph type="ctrTitle"/>
          </p:nvPr>
        </p:nvSpPr>
        <p:spPr/>
        <p:txBody>
          <a:bodyPr/>
          <a:lstStyle/>
          <a:p>
            <a:r>
              <a:rPr lang="en-US" dirty="0"/>
              <a:t>Beacon Test</a:t>
            </a:r>
          </a:p>
        </p:txBody>
      </p:sp>
    </p:spTree>
    <p:extLst>
      <p:ext uri="{BB962C8B-B14F-4D97-AF65-F5344CB8AC3E}">
        <p14:creationId xmlns:p14="http://schemas.microsoft.com/office/powerpoint/2010/main" val="4276961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315308" y="105756"/>
            <a:ext cx="604194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Estimote vs Disk Close range </a:t>
            </a:r>
          </a:p>
        </p:txBody>
      </p:sp>
      <p:pic>
        <p:nvPicPr>
          <p:cNvPr id="5" name="Picture 4">
            <a:extLst>
              <a:ext uri="{FF2B5EF4-FFF2-40B4-BE49-F238E27FC236}">
                <a16:creationId xmlns:a16="http://schemas.microsoft.com/office/drawing/2014/main" id="{6BB04485-542D-DF4E-BB31-A2F5806E66DE}"/>
              </a:ext>
            </a:extLst>
          </p:cNvPr>
          <p:cNvPicPr>
            <a:picLocks noChangeAspect="1"/>
          </p:cNvPicPr>
          <p:nvPr/>
        </p:nvPicPr>
        <p:blipFill>
          <a:blip r:embed="rId3"/>
          <a:stretch>
            <a:fillRect/>
          </a:stretch>
        </p:blipFill>
        <p:spPr>
          <a:xfrm>
            <a:off x="315308" y="689080"/>
            <a:ext cx="11633200" cy="5998369"/>
          </a:xfrm>
          <a:prstGeom prst="rect">
            <a:avLst/>
          </a:prstGeom>
        </p:spPr>
      </p:pic>
    </p:spTree>
    <p:extLst>
      <p:ext uri="{BB962C8B-B14F-4D97-AF65-F5344CB8AC3E}">
        <p14:creationId xmlns:p14="http://schemas.microsoft.com/office/powerpoint/2010/main" val="2917138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315308"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Estimote vs Disk 1 Meter</a:t>
            </a:r>
          </a:p>
        </p:txBody>
      </p:sp>
      <p:pic>
        <p:nvPicPr>
          <p:cNvPr id="5" name="Picture 4">
            <a:extLst>
              <a:ext uri="{FF2B5EF4-FFF2-40B4-BE49-F238E27FC236}">
                <a16:creationId xmlns:a16="http://schemas.microsoft.com/office/drawing/2014/main" id="{A137BD8C-BF8F-A941-8F0D-AF85172F43E2}"/>
              </a:ext>
            </a:extLst>
          </p:cNvPr>
          <p:cNvPicPr>
            <a:picLocks noChangeAspect="1"/>
          </p:cNvPicPr>
          <p:nvPr/>
        </p:nvPicPr>
        <p:blipFill>
          <a:blip r:embed="rId3"/>
          <a:stretch>
            <a:fillRect/>
          </a:stretch>
        </p:blipFill>
        <p:spPr>
          <a:xfrm>
            <a:off x="315308" y="689080"/>
            <a:ext cx="11572240" cy="5966936"/>
          </a:xfrm>
          <a:prstGeom prst="rect">
            <a:avLst/>
          </a:prstGeom>
        </p:spPr>
      </p:pic>
    </p:spTree>
    <p:extLst>
      <p:ext uri="{BB962C8B-B14F-4D97-AF65-F5344CB8AC3E}">
        <p14:creationId xmlns:p14="http://schemas.microsoft.com/office/powerpoint/2010/main" val="3849186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1ADBE-E331-5840-B2CD-17D80A9D29CE}"/>
              </a:ext>
            </a:extLst>
          </p:cNvPr>
          <p:cNvSpPr>
            <a:spLocks noGrp="1"/>
          </p:cNvSpPr>
          <p:nvPr>
            <p:ph type="title"/>
          </p:nvPr>
        </p:nvSpPr>
        <p:spPr/>
        <p:txBody>
          <a:bodyPr/>
          <a:lstStyle/>
          <a:p>
            <a:r>
              <a:rPr lang="en-US" dirty="0">
                <a:solidFill>
                  <a:schemeClr val="tx1"/>
                </a:solidFill>
              </a:rPr>
              <a:t>Estimote vs Disk averages  </a:t>
            </a:r>
          </a:p>
        </p:txBody>
      </p:sp>
      <p:sp>
        <p:nvSpPr>
          <p:cNvPr id="5" name="Rectangle 4">
            <a:extLst>
              <a:ext uri="{FF2B5EF4-FFF2-40B4-BE49-F238E27FC236}">
                <a16:creationId xmlns:a16="http://schemas.microsoft.com/office/drawing/2014/main" id="{658AFAF0-A4CC-E040-B3DF-923850FF3D97}"/>
              </a:ext>
            </a:extLst>
          </p:cNvPr>
          <p:cNvSpPr/>
          <p:nvPr/>
        </p:nvSpPr>
        <p:spPr>
          <a:xfrm>
            <a:off x="772509" y="2905962"/>
            <a:ext cx="4997532" cy="27125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6" name="Table 5">
            <a:extLst>
              <a:ext uri="{FF2B5EF4-FFF2-40B4-BE49-F238E27FC236}">
                <a16:creationId xmlns:a16="http://schemas.microsoft.com/office/drawing/2014/main" id="{BCECB46A-6200-7841-8DE3-B3639029BC57}"/>
              </a:ext>
            </a:extLst>
          </p:cNvPr>
          <p:cNvGraphicFramePr>
            <a:graphicFrameLocks noGrp="1"/>
          </p:cNvGraphicFramePr>
          <p:nvPr>
            <p:extLst>
              <p:ext uri="{D42A27DB-BD31-4B8C-83A1-F6EECF244321}">
                <p14:modId xmlns:p14="http://schemas.microsoft.com/office/powerpoint/2010/main" val="2053787898"/>
              </p:ext>
            </p:extLst>
          </p:nvPr>
        </p:nvGraphicFramePr>
        <p:xfrm>
          <a:off x="904437" y="3450870"/>
          <a:ext cx="2175536" cy="1930315"/>
        </p:xfrm>
        <a:graphic>
          <a:graphicData uri="http://schemas.openxmlformats.org/drawingml/2006/table">
            <a:tbl>
              <a:tblPr>
                <a:tableStyleId>{125E5076-3810-47DD-B79F-674D7AD40C01}</a:tableStyleId>
              </a:tblPr>
              <a:tblGrid>
                <a:gridCol w="1098288">
                  <a:extLst>
                    <a:ext uri="{9D8B030D-6E8A-4147-A177-3AD203B41FA5}">
                      <a16:colId xmlns:a16="http://schemas.microsoft.com/office/drawing/2014/main" val="1309418235"/>
                    </a:ext>
                  </a:extLst>
                </a:gridCol>
                <a:gridCol w="1077248">
                  <a:extLst>
                    <a:ext uri="{9D8B030D-6E8A-4147-A177-3AD203B41FA5}">
                      <a16:colId xmlns:a16="http://schemas.microsoft.com/office/drawing/2014/main" val="841850515"/>
                    </a:ext>
                  </a:extLst>
                </a:gridCol>
              </a:tblGrid>
              <a:tr h="306310">
                <a:tc>
                  <a:txBody>
                    <a:bodyPr/>
                    <a:lstStyle/>
                    <a:p>
                      <a:pPr algn="ctr" fontAlgn="b"/>
                      <a:r>
                        <a:rPr lang="en-GB" sz="1200" b="0" i="0" u="none" strike="noStrike" dirty="0">
                          <a:solidFill>
                            <a:schemeClr val="tx1"/>
                          </a:solidFill>
                          <a:effectLst/>
                          <a:latin typeface="+mj-lt"/>
                        </a:rPr>
                        <a:t>Beacon Major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200" u="none" strike="noStrike" dirty="0">
                          <a:solidFill>
                            <a:schemeClr val="tx1"/>
                          </a:solidFill>
                          <a:effectLst/>
                          <a:latin typeface="+mj-lt"/>
                        </a:rPr>
                        <a:t>Disk RSSI</a:t>
                      </a:r>
                      <a:endParaRPr lang="en-GB" sz="1200" b="0" i="0" u="none" strike="noStrike" dirty="0">
                        <a:solidFill>
                          <a:schemeClr val="tx1"/>
                        </a:solidFill>
                        <a:effectLst/>
                        <a:latin typeface="+mj-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extLst>
                  <a:ext uri="{0D108BD9-81ED-4DB2-BD59-A6C34878D82A}">
                    <a16:rowId xmlns:a16="http://schemas.microsoft.com/office/drawing/2014/main" val="3077704528"/>
                  </a:ext>
                </a:extLst>
              </a:tr>
              <a:tr h="324801">
                <a:tc>
                  <a:txBody>
                    <a:bodyPr/>
                    <a:lstStyle/>
                    <a:p>
                      <a:pPr algn="l" fontAlgn="b"/>
                      <a:r>
                        <a:rPr lang="en-GB" sz="1200" u="none" strike="noStrike" dirty="0">
                          <a:solidFill>
                            <a:schemeClr val="tx1"/>
                          </a:solidFill>
                          <a:effectLst/>
                          <a:latin typeface="+mj-lt"/>
                        </a:rPr>
                        <a:t>10001</a:t>
                      </a:r>
                      <a:endParaRPr lang="en-GB" sz="1200" b="0" i="0" u="none" strike="noStrike" dirty="0">
                        <a:solidFill>
                          <a:schemeClr val="tx1"/>
                        </a:solidFill>
                        <a:effectLst/>
                        <a:latin typeface="+mj-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j-lt"/>
                        </a:rPr>
                        <a:t>-76</a:t>
                      </a:r>
                      <a:endParaRPr lang="en-GB" sz="1200" b="0" i="0" u="none" strike="noStrike" dirty="0">
                        <a:solidFill>
                          <a:schemeClr val="tx1"/>
                        </a:solidFill>
                        <a:effectLst/>
                        <a:latin typeface="+mj-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393600409"/>
                  </a:ext>
                </a:extLst>
              </a:tr>
              <a:tr h="324801">
                <a:tc>
                  <a:txBody>
                    <a:bodyPr/>
                    <a:lstStyle/>
                    <a:p>
                      <a:pPr algn="l" fontAlgn="b"/>
                      <a:r>
                        <a:rPr lang="en-GB" sz="1200" u="none" strike="noStrike" dirty="0">
                          <a:solidFill>
                            <a:schemeClr val="tx1"/>
                          </a:solidFill>
                          <a:effectLst/>
                          <a:latin typeface="+mj-lt"/>
                        </a:rPr>
                        <a:t>10002</a:t>
                      </a:r>
                      <a:endParaRPr lang="en-GB" sz="1200" b="0" i="0" u="none" strike="noStrike" dirty="0">
                        <a:solidFill>
                          <a:schemeClr val="tx1"/>
                        </a:solidFill>
                        <a:effectLst/>
                        <a:latin typeface="+mj-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j-lt"/>
                        </a:rPr>
                        <a:t>-92</a:t>
                      </a:r>
                      <a:endParaRPr lang="en-GB" sz="1200" b="0" i="0" u="none" strike="noStrike" dirty="0">
                        <a:solidFill>
                          <a:schemeClr val="tx1"/>
                        </a:solidFill>
                        <a:effectLst/>
                        <a:latin typeface="+mj-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669804729"/>
                  </a:ext>
                </a:extLst>
              </a:tr>
              <a:tr h="324801">
                <a:tc>
                  <a:txBody>
                    <a:bodyPr/>
                    <a:lstStyle/>
                    <a:p>
                      <a:pPr algn="l" fontAlgn="b"/>
                      <a:r>
                        <a:rPr lang="en-GB" sz="1200" u="none" strike="noStrike" dirty="0">
                          <a:solidFill>
                            <a:schemeClr val="tx1"/>
                          </a:solidFill>
                          <a:effectLst/>
                          <a:latin typeface="+mj-lt"/>
                        </a:rPr>
                        <a:t>10003</a:t>
                      </a:r>
                      <a:endParaRPr lang="en-GB" sz="1200" b="0" i="0" u="none" strike="noStrike" dirty="0">
                        <a:solidFill>
                          <a:schemeClr val="tx1"/>
                        </a:solidFill>
                        <a:effectLst/>
                        <a:latin typeface="+mj-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j-lt"/>
                        </a:rPr>
                        <a:t>-89</a:t>
                      </a:r>
                      <a:endParaRPr lang="en-GB" sz="1200" b="0" i="0" u="none" strike="noStrike" dirty="0">
                        <a:solidFill>
                          <a:schemeClr val="tx1"/>
                        </a:solidFill>
                        <a:effectLst/>
                        <a:latin typeface="+mj-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1203207888"/>
                  </a:ext>
                </a:extLst>
              </a:tr>
              <a:tr h="324801">
                <a:tc>
                  <a:txBody>
                    <a:bodyPr/>
                    <a:lstStyle/>
                    <a:p>
                      <a:pPr algn="l" fontAlgn="b"/>
                      <a:r>
                        <a:rPr lang="en-GB" sz="1200" u="none" strike="noStrike" dirty="0">
                          <a:solidFill>
                            <a:schemeClr val="tx1"/>
                          </a:solidFill>
                          <a:effectLst/>
                          <a:latin typeface="+mj-lt"/>
                        </a:rPr>
                        <a:t>10004</a:t>
                      </a:r>
                      <a:endParaRPr lang="en-GB" sz="1200" b="0" i="0" u="none" strike="noStrike" dirty="0">
                        <a:solidFill>
                          <a:schemeClr val="tx1"/>
                        </a:solidFill>
                        <a:effectLst/>
                        <a:latin typeface="+mj-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j-lt"/>
                        </a:rPr>
                        <a:t>-87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519215000"/>
                  </a:ext>
                </a:extLst>
              </a:tr>
              <a:tr h="324801">
                <a:tc>
                  <a:txBody>
                    <a:bodyPr/>
                    <a:lstStyle/>
                    <a:p>
                      <a:pPr algn="l" fontAlgn="b"/>
                      <a:r>
                        <a:rPr lang="en-GB" sz="1200" b="0" i="0" u="none" strike="noStrike" dirty="0">
                          <a:solidFill>
                            <a:schemeClr val="tx1"/>
                          </a:solidFill>
                          <a:effectLst/>
                          <a:latin typeface="+mj-lt"/>
                        </a:rPr>
                        <a:t>Difference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j-lt"/>
                        </a:rPr>
                        <a:t>36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2035423462"/>
                  </a:ext>
                </a:extLst>
              </a:tr>
            </a:tbl>
          </a:graphicData>
        </a:graphic>
      </p:graphicFrame>
      <p:graphicFrame>
        <p:nvGraphicFramePr>
          <p:cNvPr id="7" name="Table 6">
            <a:extLst>
              <a:ext uri="{FF2B5EF4-FFF2-40B4-BE49-F238E27FC236}">
                <a16:creationId xmlns:a16="http://schemas.microsoft.com/office/drawing/2014/main" id="{89500BF7-C3B5-534B-92B0-6BF95C6916C5}"/>
              </a:ext>
            </a:extLst>
          </p:cNvPr>
          <p:cNvGraphicFramePr>
            <a:graphicFrameLocks noGrp="1"/>
          </p:cNvGraphicFramePr>
          <p:nvPr>
            <p:extLst>
              <p:ext uri="{D42A27DB-BD31-4B8C-83A1-F6EECF244321}">
                <p14:modId xmlns:p14="http://schemas.microsoft.com/office/powerpoint/2010/main" val="2650714364"/>
              </p:ext>
            </p:extLst>
          </p:nvPr>
        </p:nvGraphicFramePr>
        <p:xfrm>
          <a:off x="3431656" y="3450870"/>
          <a:ext cx="2175536" cy="1930315"/>
        </p:xfrm>
        <a:graphic>
          <a:graphicData uri="http://schemas.openxmlformats.org/drawingml/2006/table">
            <a:tbl>
              <a:tblPr>
                <a:tableStyleId>{125E5076-3810-47DD-B79F-674D7AD40C01}</a:tableStyleId>
              </a:tblPr>
              <a:tblGrid>
                <a:gridCol w="1098288">
                  <a:extLst>
                    <a:ext uri="{9D8B030D-6E8A-4147-A177-3AD203B41FA5}">
                      <a16:colId xmlns:a16="http://schemas.microsoft.com/office/drawing/2014/main" val="1309418235"/>
                    </a:ext>
                  </a:extLst>
                </a:gridCol>
                <a:gridCol w="1077248">
                  <a:extLst>
                    <a:ext uri="{9D8B030D-6E8A-4147-A177-3AD203B41FA5}">
                      <a16:colId xmlns:a16="http://schemas.microsoft.com/office/drawing/2014/main" val="841850515"/>
                    </a:ext>
                  </a:extLst>
                </a:gridCol>
              </a:tblGrid>
              <a:tr h="306310">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GB" sz="1200" b="0" i="0" u="none" strike="noStrike" dirty="0">
                          <a:solidFill>
                            <a:schemeClr val="tx1"/>
                          </a:solidFill>
                          <a:effectLst/>
                          <a:latin typeface="+mn-lt"/>
                        </a:rPr>
                        <a:t>Beacon Major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200" u="none" strike="noStrike" dirty="0">
                          <a:solidFill>
                            <a:schemeClr val="tx1"/>
                          </a:solidFill>
                          <a:effectLst/>
                          <a:latin typeface="+mn-lt"/>
                        </a:rPr>
                        <a:t>Estimote RSSI</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extLst>
                  <a:ext uri="{0D108BD9-81ED-4DB2-BD59-A6C34878D82A}">
                    <a16:rowId xmlns:a16="http://schemas.microsoft.com/office/drawing/2014/main" val="3077704528"/>
                  </a:ext>
                </a:extLst>
              </a:tr>
              <a:tr h="324801">
                <a:tc>
                  <a:txBody>
                    <a:bodyPr/>
                    <a:lstStyle/>
                    <a:p>
                      <a:pPr algn="l" fontAlgn="b"/>
                      <a:r>
                        <a:rPr lang="en-GB" sz="1200" u="none" strike="noStrike" dirty="0">
                          <a:solidFill>
                            <a:schemeClr val="tx1"/>
                          </a:solidFill>
                          <a:effectLst/>
                          <a:latin typeface="+mn-lt"/>
                        </a:rPr>
                        <a:t>3873</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-87</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393600409"/>
                  </a:ext>
                </a:extLst>
              </a:tr>
              <a:tr h="324801">
                <a:tc>
                  <a:txBody>
                    <a:bodyPr/>
                    <a:lstStyle/>
                    <a:p>
                      <a:pPr algn="l" fontAlgn="b"/>
                      <a:r>
                        <a:rPr lang="en-GB" sz="1200" u="none" strike="noStrike" dirty="0">
                          <a:solidFill>
                            <a:schemeClr val="tx1"/>
                          </a:solidFill>
                          <a:effectLst/>
                          <a:latin typeface="+mn-lt"/>
                        </a:rPr>
                        <a:t>45599</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-94</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669804729"/>
                  </a:ext>
                </a:extLst>
              </a:tr>
              <a:tr h="324801">
                <a:tc>
                  <a:txBody>
                    <a:bodyPr/>
                    <a:lstStyle/>
                    <a:p>
                      <a:pPr algn="l" fontAlgn="b"/>
                      <a:r>
                        <a:rPr lang="en-GB" sz="1200" u="none" strike="noStrike" dirty="0">
                          <a:solidFill>
                            <a:schemeClr val="tx1"/>
                          </a:solidFill>
                          <a:effectLst/>
                          <a:latin typeface="+mn-lt"/>
                        </a:rPr>
                        <a:t>31536</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-96</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1203207888"/>
                  </a:ext>
                </a:extLst>
              </a:tr>
              <a:tr h="324801">
                <a:tc>
                  <a:txBody>
                    <a:bodyPr/>
                    <a:lstStyle/>
                    <a:p>
                      <a:pPr algn="l" fontAlgn="b"/>
                      <a:r>
                        <a:rPr lang="en-GB" sz="1200" u="none" strike="noStrike" dirty="0">
                          <a:solidFill>
                            <a:schemeClr val="tx1"/>
                          </a:solidFill>
                          <a:effectLst/>
                          <a:latin typeface="+mn-lt"/>
                        </a:rPr>
                        <a:t>55709</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-89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519215000"/>
                  </a:ext>
                </a:extLst>
              </a:tr>
              <a:tr h="324801">
                <a:tc>
                  <a:txBody>
                    <a:bodyPr/>
                    <a:lstStyle/>
                    <a:p>
                      <a:pPr algn="l" fontAlgn="b"/>
                      <a:r>
                        <a:rPr lang="en-GB" sz="1200" b="0" i="0" u="none" strike="noStrike" dirty="0">
                          <a:solidFill>
                            <a:schemeClr val="tx1"/>
                          </a:solidFill>
                          <a:effectLst/>
                          <a:latin typeface="+mn-lt"/>
                        </a:rPr>
                        <a:t>Difference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40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047064418"/>
                  </a:ext>
                </a:extLst>
              </a:tr>
            </a:tbl>
          </a:graphicData>
        </a:graphic>
      </p:graphicFrame>
      <p:sp>
        <p:nvSpPr>
          <p:cNvPr id="8" name="Rectangle 7">
            <a:extLst>
              <a:ext uri="{FF2B5EF4-FFF2-40B4-BE49-F238E27FC236}">
                <a16:creationId xmlns:a16="http://schemas.microsoft.com/office/drawing/2014/main" id="{93F36566-442B-6546-ACEB-335786E91DE0}"/>
              </a:ext>
            </a:extLst>
          </p:cNvPr>
          <p:cNvSpPr/>
          <p:nvPr/>
        </p:nvSpPr>
        <p:spPr>
          <a:xfrm>
            <a:off x="6389410" y="2905962"/>
            <a:ext cx="4992588" cy="27125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9" name="Table 8">
            <a:extLst>
              <a:ext uri="{FF2B5EF4-FFF2-40B4-BE49-F238E27FC236}">
                <a16:creationId xmlns:a16="http://schemas.microsoft.com/office/drawing/2014/main" id="{34D49FB3-FD4D-A44F-9917-81496078281D}"/>
              </a:ext>
            </a:extLst>
          </p:cNvPr>
          <p:cNvGraphicFramePr>
            <a:graphicFrameLocks noGrp="1"/>
          </p:cNvGraphicFramePr>
          <p:nvPr>
            <p:extLst>
              <p:ext uri="{D42A27DB-BD31-4B8C-83A1-F6EECF244321}">
                <p14:modId xmlns:p14="http://schemas.microsoft.com/office/powerpoint/2010/main" val="2008469034"/>
              </p:ext>
            </p:extLst>
          </p:nvPr>
        </p:nvGraphicFramePr>
        <p:xfrm>
          <a:off x="6521338" y="3450870"/>
          <a:ext cx="2175536" cy="1930315"/>
        </p:xfrm>
        <a:graphic>
          <a:graphicData uri="http://schemas.openxmlformats.org/drawingml/2006/table">
            <a:tbl>
              <a:tblPr>
                <a:tableStyleId>{125E5076-3810-47DD-B79F-674D7AD40C01}</a:tableStyleId>
              </a:tblPr>
              <a:tblGrid>
                <a:gridCol w="1098288">
                  <a:extLst>
                    <a:ext uri="{9D8B030D-6E8A-4147-A177-3AD203B41FA5}">
                      <a16:colId xmlns:a16="http://schemas.microsoft.com/office/drawing/2014/main" val="1309418235"/>
                    </a:ext>
                  </a:extLst>
                </a:gridCol>
                <a:gridCol w="1077248">
                  <a:extLst>
                    <a:ext uri="{9D8B030D-6E8A-4147-A177-3AD203B41FA5}">
                      <a16:colId xmlns:a16="http://schemas.microsoft.com/office/drawing/2014/main" val="841850515"/>
                    </a:ext>
                  </a:extLst>
                </a:gridCol>
              </a:tblGrid>
              <a:tr h="306310">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GB" sz="1200" b="0" i="0" u="none" strike="noStrike" dirty="0">
                          <a:solidFill>
                            <a:schemeClr val="tx1"/>
                          </a:solidFill>
                          <a:effectLst/>
                          <a:latin typeface="+mn-lt"/>
                        </a:rPr>
                        <a:t>Beacon Major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200" u="none" strike="noStrike" dirty="0">
                          <a:solidFill>
                            <a:schemeClr val="tx1"/>
                          </a:solidFill>
                          <a:effectLst/>
                          <a:latin typeface="+mn-lt"/>
                        </a:rPr>
                        <a:t>Disk RSSI</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extLst>
                  <a:ext uri="{0D108BD9-81ED-4DB2-BD59-A6C34878D82A}">
                    <a16:rowId xmlns:a16="http://schemas.microsoft.com/office/drawing/2014/main" val="3077704528"/>
                  </a:ext>
                </a:extLst>
              </a:tr>
              <a:tr h="324801">
                <a:tc>
                  <a:txBody>
                    <a:bodyPr/>
                    <a:lstStyle/>
                    <a:p>
                      <a:pPr algn="l" fontAlgn="b"/>
                      <a:r>
                        <a:rPr lang="en-GB" sz="1200" u="none" strike="noStrike" dirty="0">
                          <a:solidFill>
                            <a:schemeClr val="tx1"/>
                          </a:solidFill>
                          <a:effectLst/>
                          <a:latin typeface="+mn-lt"/>
                        </a:rPr>
                        <a:t>10001</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-59</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393600409"/>
                  </a:ext>
                </a:extLst>
              </a:tr>
              <a:tr h="324801">
                <a:tc>
                  <a:txBody>
                    <a:bodyPr/>
                    <a:lstStyle/>
                    <a:p>
                      <a:pPr algn="l" fontAlgn="b"/>
                      <a:r>
                        <a:rPr lang="en-GB" sz="1200" u="none" strike="noStrike" dirty="0">
                          <a:solidFill>
                            <a:schemeClr val="tx1"/>
                          </a:solidFill>
                          <a:effectLst/>
                          <a:latin typeface="+mn-lt"/>
                        </a:rPr>
                        <a:t>10002</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-87</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669804729"/>
                  </a:ext>
                </a:extLst>
              </a:tr>
              <a:tr h="324801">
                <a:tc>
                  <a:txBody>
                    <a:bodyPr/>
                    <a:lstStyle/>
                    <a:p>
                      <a:pPr algn="l" fontAlgn="b"/>
                      <a:r>
                        <a:rPr lang="en-GB" sz="1200" u="none" strike="noStrike" dirty="0">
                          <a:solidFill>
                            <a:schemeClr val="tx1"/>
                          </a:solidFill>
                          <a:effectLst/>
                          <a:latin typeface="+mn-lt"/>
                        </a:rPr>
                        <a:t>10003</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-93</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1203207888"/>
                  </a:ext>
                </a:extLst>
              </a:tr>
              <a:tr h="324801">
                <a:tc>
                  <a:txBody>
                    <a:bodyPr/>
                    <a:lstStyle/>
                    <a:p>
                      <a:pPr algn="l" fontAlgn="b"/>
                      <a:r>
                        <a:rPr lang="en-GB" sz="1200" u="none" strike="noStrike" dirty="0">
                          <a:solidFill>
                            <a:schemeClr val="tx1"/>
                          </a:solidFill>
                          <a:effectLst/>
                          <a:latin typeface="+mn-lt"/>
                        </a:rPr>
                        <a:t>10004</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-93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519215000"/>
                  </a:ext>
                </a:extLst>
              </a:tr>
              <a:tr h="324801">
                <a:tc>
                  <a:txBody>
                    <a:bodyPr/>
                    <a:lstStyle/>
                    <a:p>
                      <a:pPr algn="l" fontAlgn="b"/>
                      <a:r>
                        <a:rPr lang="en-GB" sz="1200" b="0" i="0" u="none" strike="noStrike" dirty="0">
                          <a:solidFill>
                            <a:schemeClr val="tx1"/>
                          </a:solidFill>
                          <a:effectLst/>
                          <a:latin typeface="+mn-lt"/>
                        </a:rPr>
                        <a:t>Difference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dirty="0"/>
                        <a:t>10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545426749"/>
                  </a:ext>
                </a:extLst>
              </a:tr>
            </a:tbl>
          </a:graphicData>
        </a:graphic>
      </p:graphicFrame>
      <p:graphicFrame>
        <p:nvGraphicFramePr>
          <p:cNvPr id="10" name="Table 9">
            <a:extLst>
              <a:ext uri="{FF2B5EF4-FFF2-40B4-BE49-F238E27FC236}">
                <a16:creationId xmlns:a16="http://schemas.microsoft.com/office/drawing/2014/main" id="{19DBB0C7-042E-134F-BDE5-BCBAFA0A7D41}"/>
              </a:ext>
            </a:extLst>
          </p:cNvPr>
          <p:cNvGraphicFramePr>
            <a:graphicFrameLocks noGrp="1"/>
          </p:cNvGraphicFramePr>
          <p:nvPr>
            <p:extLst>
              <p:ext uri="{D42A27DB-BD31-4B8C-83A1-F6EECF244321}">
                <p14:modId xmlns:p14="http://schemas.microsoft.com/office/powerpoint/2010/main" val="3524887141"/>
              </p:ext>
            </p:extLst>
          </p:nvPr>
        </p:nvGraphicFramePr>
        <p:xfrm>
          <a:off x="9048557" y="3450870"/>
          <a:ext cx="2175536" cy="1930315"/>
        </p:xfrm>
        <a:graphic>
          <a:graphicData uri="http://schemas.openxmlformats.org/drawingml/2006/table">
            <a:tbl>
              <a:tblPr>
                <a:tableStyleId>{125E5076-3810-47DD-B79F-674D7AD40C01}</a:tableStyleId>
              </a:tblPr>
              <a:tblGrid>
                <a:gridCol w="1098288">
                  <a:extLst>
                    <a:ext uri="{9D8B030D-6E8A-4147-A177-3AD203B41FA5}">
                      <a16:colId xmlns:a16="http://schemas.microsoft.com/office/drawing/2014/main" val="1309418235"/>
                    </a:ext>
                  </a:extLst>
                </a:gridCol>
                <a:gridCol w="1077248">
                  <a:extLst>
                    <a:ext uri="{9D8B030D-6E8A-4147-A177-3AD203B41FA5}">
                      <a16:colId xmlns:a16="http://schemas.microsoft.com/office/drawing/2014/main" val="841850515"/>
                    </a:ext>
                  </a:extLst>
                </a:gridCol>
              </a:tblGrid>
              <a:tr h="306310">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GB" sz="1200" b="0" i="0" u="none" strike="noStrike" dirty="0">
                          <a:solidFill>
                            <a:schemeClr val="tx1"/>
                          </a:solidFill>
                          <a:effectLst/>
                          <a:latin typeface="+mn-lt"/>
                        </a:rPr>
                        <a:t>Beacon Major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200" u="none" strike="noStrike" dirty="0">
                          <a:solidFill>
                            <a:schemeClr val="tx1"/>
                          </a:solidFill>
                          <a:effectLst/>
                          <a:latin typeface="+mn-lt"/>
                        </a:rPr>
                        <a:t>Estimote RSSI</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extLst>
                  <a:ext uri="{0D108BD9-81ED-4DB2-BD59-A6C34878D82A}">
                    <a16:rowId xmlns:a16="http://schemas.microsoft.com/office/drawing/2014/main" val="3077704528"/>
                  </a:ext>
                </a:extLst>
              </a:tr>
              <a:tr h="324801">
                <a:tc>
                  <a:txBody>
                    <a:bodyPr/>
                    <a:lstStyle/>
                    <a:p>
                      <a:pPr algn="l" fontAlgn="b"/>
                      <a:r>
                        <a:rPr lang="en-GB" sz="1200" u="none" strike="noStrike" dirty="0">
                          <a:solidFill>
                            <a:schemeClr val="tx1"/>
                          </a:solidFill>
                          <a:effectLst/>
                          <a:latin typeface="+mn-lt"/>
                        </a:rPr>
                        <a:t>3873</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-50</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393600409"/>
                  </a:ext>
                </a:extLst>
              </a:tr>
              <a:tr h="324801">
                <a:tc>
                  <a:txBody>
                    <a:bodyPr/>
                    <a:lstStyle/>
                    <a:p>
                      <a:pPr algn="l" fontAlgn="b"/>
                      <a:r>
                        <a:rPr lang="en-GB" sz="1200" u="none" strike="noStrike" dirty="0">
                          <a:solidFill>
                            <a:schemeClr val="tx1"/>
                          </a:solidFill>
                          <a:effectLst/>
                          <a:latin typeface="+mn-lt"/>
                        </a:rPr>
                        <a:t>45599</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-90</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669804729"/>
                  </a:ext>
                </a:extLst>
              </a:tr>
              <a:tr h="324801">
                <a:tc>
                  <a:txBody>
                    <a:bodyPr/>
                    <a:lstStyle/>
                    <a:p>
                      <a:pPr algn="l" fontAlgn="b"/>
                      <a:r>
                        <a:rPr lang="en-GB" sz="1200" u="none" strike="noStrike" dirty="0">
                          <a:solidFill>
                            <a:schemeClr val="tx1"/>
                          </a:solidFill>
                          <a:effectLst/>
                          <a:latin typeface="+mn-lt"/>
                        </a:rPr>
                        <a:t>31536</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-95</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1203207888"/>
                  </a:ext>
                </a:extLst>
              </a:tr>
              <a:tr h="324801">
                <a:tc>
                  <a:txBody>
                    <a:bodyPr/>
                    <a:lstStyle/>
                    <a:p>
                      <a:pPr algn="l" fontAlgn="b"/>
                      <a:r>
                        <a:rPr lang="en-GB" sz="1200" u="none" strike="noStrike" dirty="0">
                          <a:solidFill>
                            <a:schemeClr val="tx1"/>
                          </a:solidFill>
                          <a:effectLst/>
                          <a:latin typeface="+mn-lt"/>
                        </a:rPr>
                        <a:t>55709</a:t>
                      </a:r>
                      <a:endParaRPr lang="en-GB" sz="1200" b="0" i="0" u="none" strike="noStrike" dirty="0">
                        <a:solidFill>
                          <a:schemeClr val="tx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519215000"/>
                  </a:ext>
                </a:extLst>
              </a:tr>
              <a:tr h="324801">
                <a:tc>
                  <a:txBody>
                    <a:bodyPr/>
                    <a:lstStyle/>
                    <a:p>
                      <a:pPr algn="l" fontAlgn="b"/>
                      <a:r>
                        <a:rPr lang="en-GB" sz="1200" b="0" i="0" u="none" strike="noStrike" dirty="0">
                          <a:solidFill>
                            <a:schemeClr val="tx1"/>
                          </a:solidFill>
                          <a:effectLst/>
                          <a:latin typeface="+mn-lt"/>
                        </a:rPr>
                        <a:t>Difference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solidFill>
                            <a:schemeClr val="tx1"/>
                          </a:solidFill>
                          <a:effectLst/>
                          <a:latin typeface="+mn-lt"/>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243181871"/>
                  </a:ext>
                </a:extLst>
              </a:tr>
            </a:tbl>
          </a:graphicData>
        </a:graphic>
      </p:graphicFrame>
      <p:sp>
        <p:nvSpPr>
          <p:cNvPr id="11" name="Rectangle 10">
            <a:extLst>
              <a:ext uri="{FF2B5EF4-FFF2-40B4-BE49-F238E27FC236}">
                <a16:creationId xmlns:a16="http://schemas.microsoft.com/office/drawing/2014/main" id="{29C1BAA4-F243-E143-8ABF-CA520EBB75DD}"/>
              </a:ext>
            </a:extLst>
          </p:cNvPr>
          <p:cNvSpPr/>
          <p:nvPr/>
        </p:nvSpPr>
        <p:spPr>
          <a:xfrm>
            <a:off x="8126521" y="2961586"/>
            <a:ext cx="1518364" cy="369332"/>
          </a:xfrm>
          <a:prstGeom prst="rect">
            <a:avLst/>
          </a:prstGeom>
        </p:spPr>
        <p:txBody>
          <a:bodyPr wrap="none">
            <a:spAutoFit/>
          </a:bodyPr>
          <a:lstStyle/>
          <a:p>
            <a:r>
              <a:rPr lang="en-US" dirty="0"/>
              <a:t>1 Meter Test</a:t>
            </a:r>
          </a:p>
        </p:txBody>
      </p:sp>
      <p:sp>
        <p:nvSpPr>
          <p:cNvPr id="12" name="Rectangle 11">
            <a:extLst>
              <a:ext uri="{FF2B5EF4-FFF2-40B4-BE49-F238E27FC236}">
                <a16:creationId xmlns:a16="http://schemas.microsoft.com/office/drawing/2014/main" id="{03758ADB-EF6B-CC46-8472-42D9D8F0D07C}"/>
              </a:ext>
            </a:extLst>
          </p:cNvPr>
          <p:cNvSpPr/>
          <p:nvPr/>
        </p:nvSpPr>
        <p:spPr>
          <a:xfrm>
            <a:off x="2222683" y="2944612"/>
            <a:ext cx="2092239" cy="369332"/>
          </a:xfrm>
          <a:prstGeom prst="rect">
            <a:avLst/>
          </a:prstGeom>
        </p:spPr>
        <p:txBody>
          <a:bodyPr wrap="none">
            <a:spAutoFit/>
          </a:bodyPr>
          <a:lstStyle/>
          <a:p>
            <a:r>
              <a:rPr lang="en-US" dirty="0"/>
              <a:t>Close range Test </a:t>
            </a:r>
          </a:p>
        </p:txBody>
      </p:sp>
    </p:spTree>
    <p:extLst>
      <p:ext uri="{BB962C8B-B14F-4D97-AF65-F5344CB8AC3E}">
        <p14:creationId xmlns:p14="http://schemas.microsoft.com/office/powerpoint/2010/main" val="290473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Test Purpose </a:t>
            </a:r>
          </a:p>
        </p:txBody>
      </p:sp>
      <p:sp>
        <p:nvSpPr>
          <p:cNvPr id="3" name="Content Placeholder 2">
            <a:extLst>
              <a:ext uri="{FF2B5EF4-FFF2-40B4-BE49-F238E27FC236}">
                <a16:creationId xmlns:a16="http://schemas.microsoft.com/office/drawing/2014/main" id="{69E1526C-6B67-E743-A287-8CDF78B34D59}"/>
              </a:ext>
            </a:extLst>
          </p:cNvPr>
          <p:cNvSpPr>
            <a:spLocks noGrp="1"/>
          </p:cNvSpPr>
          <p:nvPr>
            <p:ph idx="1"/>
          </p:nvPr>
        </p:nvSpPr>
        <p:spPr>
          <a:xfrm>
            <a:off x="216733" y="2336587"/>
            <a:ext cx="7729022" cy="3541699"/>
          </a:xfrm>
        </p:spPr>
        <p:txBody>
          <a:bodyPr anchor="t">
            <a:normAutofit/>
          </a:bodyPr>
          <a:lstStyle/>
          <a:p>
            <a:pPr marL="0" indent="0">
              <a:buNone/>
            </a:pPr>
            <a:r>
              <a:rPr lang="en-US" dirty="0"/>
              <a:t>The main purpose behind these test are to work out and compare which beacons are the best option and has the most reliability when running at the lowest RSSI power. Beacons will be laid out on the opposite sides of the room. For the first test I will use 8 of the disk beacons and will be focusing on the beacon with the major value of 10001 and will have 7 other beacons active at the same time to see how well the beacon identification works and how well the other beacons are detected. For the second test I will be using 4 Estimote beacons placed in the same places and are also set at the lowest power level setting and I will be focusing on the beacon with the major value 3873 and see how well the beacons is detected.</a:t>
            </a:r>
          </a:p>
        </p:txBody>
      </p:sp>
      <p:sp>
        <p:nvSpPr>
          <p:cNvPr id="4" name="Oval 3">
            <a:extLst>
              <a:ext uri="{FF2B5EF4-FFF2-40B4-BE49-F238E27FC236}">
                <a16:creationId xmlns:a16="http://schemas.microsoft.com/office/drawing/2014/main" id="{E0BFE67B-AC8B-A544-AEB6-2772589082BB}"/>
              </a:ext>
            </a:extLst>
          </p:cNvPr>
          <p:cNvSpPr/>
          <p:nvPr/>
        </p:nvSpPr>
        <p:spPr>
          <a:xfrm>
            <a:off x="8308913" y="3270358"/>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6" name="TextBox 5">
            <a:extLst>
              <a:ext uri="{FF2B5EF4-FFF2-40B4-BE49-F238E27FC236}">
                <a16:creationId xmlns:a16="http://schemas.microsoft.com/office/drawing/2014/main" id="{8A7424D0-D9F0-0B4B-B999-51FB49034177}"/>
              </a:ext>
            </a:extLst>
          </p:cNvPr>
          <p:cNvSpPr txBox="1"/>
          <p:nvPr/>
        </p:nvSpPr>
        <p:spPr>
          <a:xfrm>
            <a:off x="9095678" y="2948573"/>
            <a:ext cx="289560" cy="276999"/>
          </a:xfrm>
          <a:prstGeom prst="rect">
            <a:avLst/>
          </a:prstGeom>
          <a:noFill/>
        </p:spPr>
        <p:txBody>
          <a:bodyPr wrap="square" rtlCol="0">
            <a:spAutoFit/>
          </a:bodyPr>
          <a:lstStyle/>
          <a:p>
            <a:r>
              <a:rPr lang="en-US" sz="1200" dirty="0"/>
              <a:t>R</a:t>
            </a:r>
          </a:p>
        </p:txBody>
      </p:sp>
      <p:sp>
        <p:nvSpPr>
          <p:cNvPr id="7" name="Oval 6">
            <a:extLst>
              <a:ext uri="{FF2B5EF4-FFF2-40B4-BE49-F238E27FC236}">
                <a16:creationId xmlns:a16="http://schemas.microsoft.com/office/drawing/2014/main" id="{02D250AD-7540-0846-A2C2-7EEA2456FBE9}"/>
              </a:ext>
            </a:extLst>
          </p:cNvPr>
          <p:cNvSpPr/>
          <p:nvPr/>
        </p:nvSpPr>
        <p:spPr>
          <a:xfrm>
            <a:off x="8331773" y="4514573"/>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9" name="Oval 8">
            <a:extLst>
              <a:ext uri="{FF2B5EF4-FFF2-40B4-BE49-F238E27FC236}">
                <a16:creationId xmlns:a16="http://schemas.microsoft.com/office/drawing/2014/main" id="{AE3BB03F-6FEF-E14E-B310-296F943BBF59}"/>
              </a:ext>
            </a:extLst>
          </p:cNvPr>
          <p:cNvSpPr/>
          <p:nvPr/>
        </p:nvSpPr>
        <p:spPr>
          <a:xfrm>
            <a:off x="8320343" y="3888708"/>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11" name="Oval 10">
            <a:extLst>
              <a:ext uri="{FF2B5EF4-FFF2-40B4-BE49-F238E27FC236}">
                <a16:creationId xmlns:a16="http://schemas.microsoft.com/office/drawing/2014/main" id="{147FCB6E-1493-984E-A709-198DA5D1CBEE}"/>
              </a:ext>
            </a:extLst>
          </p:cNvPr>
          <p:cNvSpPr/>
          <p:nvPr/>
        </p:nvSpPr>
        <p:spPr>
          <a:xfrm>
            <a:off x="8987093" y="3893858"/>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13" name="Oval 12">
            <a:extLst>
              <a:ext uri="{FF2B5EF4-FFF2-40B4-BE49-F238E27FC236}">
                <a16:creationId xmlns:a16="http://schemas.microsoft.com/office/drawing/2014/main" id="{BF3D4C04-3BF0-F044-92B3-A013B253EBF7}"/>
              </a:ext>
            </a:extLst>
          </p:cNvPr>
          <p:cNvSpPr/>
          <p:nvPr/>
        </p:nvSpPr>
        <p:spPr>
          <a:xfrm>
            <a:off x="8975663" y="3270358"/>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15" name="Oval 14">
            <a:extLst>
              <a:ext uri="{FF2B5EF4-FFF2-40B4-BE49-F238E27FC236}">
                <a16:creationId xmlns:a16="http://schemas.microsoft.com/office/drawing/2014/main" id="{4B5EAFED-1CAF-6744-A861-84B5864583E2}"/>
              </a:ext>
            </a:extLst>
          </p:cNvPr>
          <p:cNvSpPr/>
          <p:nvPr/>
        </p:nvSpPr>
        <p:spPr>
          <a:xfrm>
            <a:off x="8998523" y="4514573"/>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17" name="TextBox 16">
            <a:extLst>
              <a:ext uri="{FF2B5EF4-FFF2-40B4-BE49-F238E27FC236}">
                <a16:creationId xmlns:a16="http://schemas.microsoft.com/office/drawing/2014/main" id="{4518A332-520D-054E-ADE9-C44F4F4603CD}"/>
              </a:ext>
            </a:extLst>
          </p:cNvPr>
          <p:cNvSpPr txBox="1"/>
          <p:nvPr/>
        </p:nvSpPr>
        <p:spPr>
          <a:xfrm>
            <a:off x="8424166" y="2960799"/>
            <a:ext cx="289560" cy="276999"/>
          </a:xfrm>
          <a:prstGeom prst="rect">
            <a:avLst/>
          </a:prstGeom>
          <a:noFill/>
        </p:spPr>
        <p:txBody>
          <a:bodyPr wrap="square" rtlCol="0">
            <a:spAutoFit/>
          </a:bodyPr>
          <a:lstStyle/>
          <a:p>
            <a:r>
              <a:rPr lang="en-US" sz="1200" dirty="0"/>
              <a:t>L</a:t>
            </a:r>
          </a:p>
        </p:txBody>
      </p:sp>
      <p:sp>
        <p:nvSpPr>
          <p:cNvPr id="18" name="TextBox 17">
            <a:extLst>
              <a:ext uri="{FF2B5EF4-FFF2-40B4-BE49-F238E27FC236}">
                <a16:creationId xmlns:a16="http://schemas.microsoft.com/office/drawing/2014/main" id="{2D0264FB-0647-4B46-9365-E23F92D09764}"/>
              </a:ext>
            </a:extLst>
          </p:cNvPr>
          <p:cNvSpPr txBox="1"/>
          <p:nvPr/>
        </p:nvSpPr>
        <p:spPr>
          <a:xfrm>
            <a:off x="8331773" y="2556527"/>
            <a:ext cx="1150620" cy="461665"/>
          </a:xfrm>
          <a:prstGeom prst="rect">
            <a:avLst/>
          </a:prstGeom>
          <a:noFill/>
        </p:spPr>
        <p:txBody>
          <a:bodyPr wrap="square" rtlCol="0">
            <a:spAutoFit/>
          </a:bodyPr>
          <a:lstStyle/>
          <a:p>
            <a:pPr algn="ctr"/>
            <a:r>
              <a:rPr lang="en-US" sz="1200" dirty="0"/>
              <a:t>Disk Beacon layout</a:t>
            </a:r>
          </a:p>
        </p:txBody>
      </p:sp>
      <p:sp>
        <p:nvSpPr>
          <p:cNvPr id="19" name="Oval 18">
            <a:extLst>
              <a:ext uri="{FF2B5EF4-FFF2-40B4-BE49-F238E27FC236}">
                <a16:creationId xmlns:a16="http://schemas.microsoft.com/office/drawing/2014/main" id="{FBCDAE98-10B2-4F49-8FC8-6C6FA57F87BE}"/>
              </a:ext>
            </a:extLst>
          </p:cNvPr>
          <p:cNvSpPr/>
          <p:nvPr/>
        </p:nvSpPr>
        <p:spPr>
          <a:xfrm>
            <a:off x="8343203" y="5131264"/>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21" name="Oval 20">
            <a:extLst>
              <a:ext uri="{FF2B5EF4-FFF2-40B4-BE49-F238E27FC236}">
                <a16:creationId xmlns:a16="http://schemas.microsoft.com/office/drawing/2014/main" id="{DEDED2D2-4180-134D-B385-FB2A4B412CAB}"/>
              </a:ext>
            </a:extLst>
          </p:cNvPr>
          <p:cNvSpPr/>
          <p:nvPr/>
        </p:nvSpPr>
        <p:spPr>
          <a:xfrm>
            <a:off x="9009953" y="5131264"/>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22" name="TextBox 21">
            <a:extLst>
              <a:ext uri="{FF2B5EF4-FFF2-40B4-BE49-F238E27FC236}">
                <a16:creationId xmlns:a16="http://schemas.microsoft.com/office/drawing/2014/main" id="{654A81C0-7A1E-6644-A462-111B31AB05B1}"/>
              </a:ext>
            </a:extLst>
          </p:cNvPr>
          <p:cNvSpPr txBox="1"/>
          <p:nvPr/>
        </p:nvSpPr>
        <p:spPr>
          <a:xfrm>
            <a:off x="8958518" y="5248034"/>
            <a:ext cx="636270" cy="276999"/>
          </a:xfrm>
          <a:prstGeom prst="rect">
            <a:avLst/>
          </a:prstGeom>
          <a:noFill/>
        </p:spPr>
        <p:txBody>
          <a:bodyPr wrap="square" rtlCol="0">
            <a:spAutoFit/>
          </a:bodyPr>
          <a:lstStyle/>
          <a:p>
            <a:r>
              <a:rPr lang="en-US" sz="1200" dirty="0"/>
              <a:t>10008</a:t>
            </a:r>
          </a:p>
        </p:txBody>
      </p:sp>
      <p:sp>
        <p:nvSpPr>
          <p:cNvPr id="23" name="TextBox 22">
            <a:extLst>
              <a:ext uri="{FF2B5EF4-FFF2-40B4-BE49-F238E27FC236}">
                <a16:creationId xmlns:a16="http://schemas.microsoft.com/office/drawing/2014/main" id="{FFF0707A-87BE-FF4D-89D5-ABCE8A734586}"/>
              </a:ext>
            </a:extLst>
          </p:cNvPr>
          <p:cNvSpPr txBox="1"/>
          <p:nvPr/>
        </p:nvSpPr>
        <p:spPr>
          <a:xfrm>
            <a:off x="8293673" y="5252234"/>
            <a:ext cx="636270" cy="276999"/>
          </a:xfrm>
          <a:prstGeom prst="rect">
            <a:avLst/>
          </a:prstGeom>
          <a:noFill/>
        </p:spPr>
        <p:txBody>
          <a:bodyPr wrap="square" rtlCol="0">
            <a:spAutoFit/>
          </a:bodyPr>
          <a:lstStyle/>
          <a:p>
            <a:r>
              <a:rPr lang="en-US" sz="1200" dirty="0"/>
              <a:t>10007</a:t>
            </a:r>
          </a:p>
        </p:txBody>
      </p:sp>
      <p:sp>
        <p:nvSpPr>
          <p:cNvPr id="24" name="TextBox 23">
            <a:extLst>
              <a:ext uri="{FF2B5EF4-FFF2-40B4-BE49-F238E27FC236}">
                <a16:creationId xmlns:a16="http://schemas.microsoft.com/office/drawing/2014/main" id="{35024D5B-765B-B440-8B8A-69454CCD3B3C}"/>
              </a:ext>
            </a:extLst>
          </p:cNvPr>
          <p:cNvSpPr txBox="1"/>
          <p:nvPr/>
        </p:nvSpPr>
        <p:spPr>
          <a:xfrm>
            <a:off x="8270813" y="4626369"/>
            <a:ext cx="636270" cy="276999"/>
          </a:xfrm>
          <a:prstGeom prst="rect">
            <a:avLst/>
          </a:prstGeom>
          <a:noFill/>
        </p:spPr>
        <p:txBody>
          <a:bodyPr wrap="square" rtlCol="0">
            <a:spAutoFit/>
          </a:bodyPr>
          <a:lstStyle/>
          <a:p>
            <a:r>
              <a:rPr lang="en-US" sz="1200" dirty="0"/>
              <a:t>10005</a:t>
            </a:r>
          </a:p>
        </p:txBody>
      </p:sp>
      <p:sp>
        <p:nvSpPr>
          <p:cNvPr id="25" name="TextBox 24">
            <a:extLst>
              <a:ext uri="{FF2B5EF4-FFF2-40B4-BE49-F238E27FC236}">
                <a16:creationId xmlns:a16="http://schemas.microsoft.com/office/drawing/2014/main" id="{DADA686C-0F98-9041-B0D2-0D82E23D9555}"/>
              </a:ext>
            </a:extLst>
          </p:cNvPr>
          <p:cNvSpPr txBox="1"/>
          <p:nvPr/>
        </p:nvSpPr>
        <p:spPr>
          <a:xfrm>
            <a:off x="8943278" y="4624534"/>
            <a:ext cx="636270" cy="276999"/>
          </a:xfrm>
          <a:prstGeom prst="rect">
            <a:avLst/>
          </a:prstGeom>
          <a:noFill/>
        </p:spPr>
        <p:txBody>
          <a:bodyPr wrap="square" rtlCol="0">
            <a:spAutoFit/>
          </a:bodyPr>
          <a:lstStyle/>
          <a:p>
            <a:r>
              <a:rPr lang="en-US" sz="1200" dirty="0"/>
              <a:t>10006</a:t>
            </a:r>
          </a:p>
        </p:txBody>
      </p:sp>
      <p:sp>
        <p:nvSpPr>
          <p:cNvPr id="26" name="TextBox 25">
            <a:extLst>
              <a:ext uri="{FF2B5EF4-FFF2-40B4-BE49-F238E27FC236}">
                <a16:creationId xmlns:a16="http://schemas.microsoft.com/office/drawing/2014/main" id="{559EE5C2-7426-C443-8299-4E9958FF4C90}"/>
              </a:ext>
            </a:extLst>
          </p:cNvPr>
          <p:cNvSpPr txBox="1"/>
          <p:nvPr/>
        </p:nvSpPr>
        <p:spPr>
          <a:xfrm>
            <a:off x="8270813" y="4000504"/>
            <a:ext cx="636270" cy="276999"/>
          </a:xfrm>
          <a:prstGeom prst="rect">
            <a:avLst/>
          </a:prstGeom>
          <a:noFill/>
        </p:spPr>
        <p:txBody>
          <a:bodyPr wrap="square" rtlCol="0">
            <a:spAutoFit/>
          </a:bodyPr>
          <a:lstStyle/>
          <a:p>
            <a:r>
              <a:rPr lang="en-US" sz="1200" dirty="0"/>
              <a:t>10003</a:t>
            </a:r>
          </a:p>
        </p:txBody>
      </p:sp>
      <p:sp>
        <p:nvSpPr>
          <p:cNvPr id="27" name="TextBox 26">
            <a:extLst>
              <a:ext uri="{FF2B5EF4-FFF2-40B4-BE49-F238E27FC236}">
                <a16:creationId xmlns:a16="http://schemas.microsoft.com/office/drawing/2014/main" id="{BA8C6585-E2A9-C04B-9440-3B2FB96D5876}"/>
              </a:ext>
            </a:extLst>
          </p:cNvPr>
          <p:cNvSpPr txBox="1"/>
          <p:nvPr/>
        </p:nvSpPr>
        <p:spPr>
          <a:xfrm>
            <a:off x="8920418" y="4010628"/>
            <a:ext cx="636270" cy="276999"/>
          </a:xfrm>
          <a:prstGeom prst="rect">
            <a:avLst/>
          </a:prstGeom>
          <a:noFill/>
        </p:spPr>
        <p:txBody>
          <a:bodyPr wrap="square" rtlCol="0">
            <a:spAutoFit/>
          </a:bodyPr>
          <a:lstStyle/>
          <a:p>
            <a:r>
              <a:rPr lang="en-US" sz="1200" dirty="0"/>
              <a:t>10004</a:t>
            </a:r>
          </a:p>
        </p:txBody>
      </p:sp>
      <p:sp>
        <p:nvSpPr>
          <p:cNvPr id="28" name="TextBox 27">
            <a:extLst>
              <a:ext uri="{FF2B5EF4-FFF2-40B4-BE49-F238E27FC236}">
                <a16:creationId xmlns:a16="http://schemas.microsoft.com/office/drawing/2014/main" id="{5A462E4D-9751-444D-9FE3-E48D24D3F10D}"/>
              </a:ext>
            </a:extLst>
          </p:cNvPr>
          <p:cNvSpPr txBox="1"/>
          <p:nvPr/>
        </p:nvSpPr>
        <p:spPr>
          <a:xfrm>
            <a:off x="8242238" y="3392038"/>
            <a:ext cx="636270" cy="276999"/>
          </a:xfrm>
          <a:prstGeom prst="rect">
            <a:avLst/>
          </a:prstGeom>
          <a:noFill/>
        </p:spPr>
        <p:txBody>
          <a:bodyPr wrap="square" rtlCol="0">
            <a:spAutoFit/>
          </a:bodyPr>
          <a:lstStyle/>
          <a:p>
            <a:r>
              <a:rPr lang="en-US" sz="1200" dirty="0"/>
              <a:t>10001</a:t>
            </a:r>
          </a:p>
        </p:txBody>
      </p:sp>
      <p:sp>
        <p:nvSpPr>
          <p:cNvPr id="29" name="TextBox 28">
            <a:extLst>
              <a:ext uri="{FF2B5EF4-FFF2-40B4-BE49-F238E27FC236}">
                <a16:creationId xmlns:a16="http://schemas.microsoft.com/office/drawing/2014/main" id="{6C75BC12-8BE0-CD46-BD21-1F8EA738CC0E}"/>
              </a:ext>
            </a:extLst>
          </p:cNvPr>
          <p:cNvSpPr txBox="1"/>
          <p:nvPr/>
        </p:nvSpPr>
        <p:spPr>
          <a:xfrm>
            <a:off x="8920418" y="3384763"/>
            <a:ext cx="636270" cy="276999"/>
          </a:xfrm>
          <a:prstGeom prst="rect">
            <a:avLst/>
          </a:prstGeom>
          <a:noFill/>
        </p:spPr>
        <p:txBody>
          <a:bodyPr wrap="square" rtlCol="0">
            <a:spAutoFit/>
          </a:bodyPr>
          <a:lstStyle/>
          <a:p>
            <a:r>
              <a:rPr lang="en-US" sz="1200" dirty="0"/>
              <a:t>10002</a:t>
            </a:r>
          </a:p>
        </p:txBody>
      </p:sp>
      <p:sp>
        <p:nvSpPr>
          <p:cNvPr id="30" name="Oval 29">
            <a:extLst>
              <a:ext uri="{FF2B5EF4-FFF2-40B4-BE49-F238E27FC236}">
                <a16:creationId xmlns:a16="http://schemas.microsoft.com/office/drawing/2014/main" id="{5D87A121-242F-894A-84EE-D5EA2995EB43}"/>
              </a:ext>
            </a:extLst>
          </p:cNvPr>
          <p:cNvSpPr/>
          <p:nvPr/>
        </p:nvSpPr>
        <p:spPr>
          <a:xfrm>
            <a:off x="9905303" y="3270358"/>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31" name="TextBox 30">
            <a:extLst>
              <a:ext uri="{FF2B5EF4-FFF2-40B4-BE49-F238E27FC236}">
                <a16:creationId xmlns:a16="http://schemas.microsoft.com/office/drawing/2014/main" id="{04CAC414-65B8-F247-A967-0B1A399AAEB7}"/>
              </a:ext>
            </a:extLst>
          </p:cNvPr>
          <p:cNvSpPr txBox="1"/>
          <p:nvPr/>
        </p:nvSpPr>
        <p:spPr>
          <a:xfrm>
            <a:off x="10690421" y="2960799"/>
            <a:ext cx="289560" cy="276999"/>
          </a:xfrm>
          <a:prstGeom prst="rect">
            <a:avLst/>
          </a:prstGeom>
          <a:noFill/>
        </p:spPr>
        <p:txBody>
          <a:bodyPr wrap="square" rtlCol="0">
            <a:spAutoFit/>
          </a:bodyPr>
          <a:lstStyle/>
          <a:p>
            <a:r>
              <a:rPr lang="en-US" sz="1200" dirty="0"/>
              <a:t>R</a:t>
            </a:r>
          </a:p>
        </p:txBody>
      </p:sp>
      <p:sp>
        <p:nvSpPr>
          <p:cNvPr id="32" name="Oval 31">
            <a:extLst>
              <a:ext uri="{FF2B5EF4-FFF2-40B4-BE49-F238E27FC236}">
                <a16:creationId xmlns:a16="http://schemas.microsoft.com/office/drawing/2014/main" id="{84FBCEBE-73FC-E644-B978-91D9978A8622}"/>
              </a:ext>
            </a:extLst>
          </p:cNvPr>
          <p:cNvSpPr/>
          <p:nvPr/>
        </p:nvSpPr>
        <p:spPr>
          <a:xfrm>
            <a:off x="9916733" y="3888708"/>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33" name="Oval 32">
            <a:extLst>
              <a:ext uri="{FF2B5EF4-FFF2-40B4-BE49-F238E27FC236}">
                <a16:creationId xmlns:a16="http://schemas.microsoft.com/office/drawing/2014/main" id="{61A10865-D218-394B-9B37-A4F0D844EC11}"/>
              </a:ext>
            </a:extLst>
          </p:cNvPr>
          <p:cNvSpPr/>
          <p:nvPr/>
        </p:nvSpPr>
        <p:spPr>
          <a:xfrm>
            <a:off x="10583483" y="3893858"/>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34" name="Oval 33">
            <a:extLst>
              <a:ext uri="{FF2B5EF4-FFF2-40B4-BE49-F238E27FC236}">
                <a16:creationId xmlns:a16="http://schemas.microsoft.com/office/drawing/2014/main" id="{B423A40D-4A62-EF4D-B239-261F0023631B}"/>
              </a:ext>
            </a:extLst>
          </p:cNvPr>
          <p:cNvSpPr/>
          <p:nvPr/>
        </p:nvSpPr>
        <p:spPr>
          <a:xfrm>
            <a:off x="10572053" y="3270358"/>
            <a:ext cx="502920" cy="5105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35" name="TextBox 34">
            <a:extLst>
              <a:ext uri="{FF2B5EF4-FFF2-40B4-BE49-F238E27FC236}">
                <a16:creationId xmlns:a16="http://schemas.microsoft.com/office/drawing/2014/main" id="{32F16589-2979-C44A-80B2-2C21D7DE15F8}"/>
              </a:ext>
            </a:extLst>
          </p:cNvPr>
          <p:cNvSpPr txBox="1"/>
          <p:nvPr/>
        </p:nvSpPr>
        <p:spPr>
          <a:xfrm>
            <a:off x="10023413" y="2979643"/>
            <a:ext cx="289560" cy="276999"/>
          </a:xfrm>
          <a:prstGeom prst="rect">
            <a:avLst/>
          </a:prstGeom>
          <a:noFill/>
        </p:spPr>
        <p:txBody>
          <a:bodyPr wrap="square" rtlCol="0">
            <a:spAutoFit/>
          </a:bodyPr>
          <a:lstStyle/>
          <a:p>
            <a:r>
              <a:rPr lang="en-US" sz="1200" dirty="0"/>
              <a:t>L</a:t>
            </a:r>
          </a:p>
        </p:txBody>
      </p:sp>
      <p:sp>
        <p:nvSpPr>
          <p:cNvPr id="36" name="TextBox 35">
            <a:extLst>
              <a:ext uri="{FF2B5EF4-FFF2-40B4-BE49-F238E27FC236}">
                <a16:creationId xmlns:a16="http://schemas.microsoft.com/office/drawing/2014/main" id="{37DAF5EB-99A2-EB43-8C14-9A60028A4307}"/>
              </a:ext>
            </a:extLst>
          </p:cNvPr>
          <p:cNvSpPr txBox="1"/>
          <p:nvPr/>
        </p:nvSpPr>
        <p:spPr>
          <a:xfrm>
            <a:off x="9806243" y="2548668"/>
            <a:ext cx="1337310" cy="461665"/>
          </a:xfrm>
          <a:prstGeom prst="rect">
            <a:avLst/>
          </a:prstGeom>
          <a:noFill/>
        </p:spPr>
        <p:txBody>
          <a:bodyPr wrap="square" rtlCol="0">
            <a:spAutoFit/>
          </a:bodyPr>
          <a:lstStyle/>
          <a:p>
            <a:pPr algn="ctr"/>
            <a:r>
              <a:rPr lang="en-US" sz="1200" dirty="0"/>
              <a:t>Estimote Beacon layout</a:t>
            </a:r>
          </a:p>
        </p:txBody>
      </p:sp>
      <p:sp>
        <p:nvSpPr>
          <p:cNvPr id="37" name="TextBox 36">
            <a:extLst>
              <a:ext uri="{FF2B5EF4-FFF2-40B4-BE49-F238E27FC236}">
                <a16:creationId xmlns:a16="http://schemas.microsoft.com/office/drawing/2014/main" id="{71D03B51-B4BC-494C-A50F-3659F466766C}"/>
              </a:ext>
            </a:extLst>
          </p:cNvPr>
          <p:cNvSpPr txBox="1"/>
          <p:nvPr/>
        </p:nvSpPr>
        <p:spPr>
          <a:xfrm>
            <a:off x="10524834" y="3399354"/>
            <a:ext cx="636270" cy="276999"/>
          </a:xfrm>
          <a:prstGeom prst="rect">
            <a:avLst/>
          </a:prstGeom>
          <a:noFill/>
        </p:spPr>
        <p:txBody>
          <a:bodyPr wrap="square" rtlCol="0">
            <a:spAutoFit/>
          </a:bodyPr>
          <a:lstStyle/>
          <a:p>
            <a:r>
              <a:rPr lang="en-US" sz="1200" dirty="0"/>
              <a:t>45599</a:t>
            </a:r>
          </a:p>
        </p:txBody>
      </p:sp>
      <p:sp>
        <p:nvSpPr>
          <p:cNvPr id="38" name="TextBox 37">
            <a:extLst>
              <a:ext uri="{FF2B5EF4-FFF2-40B4-BE49-F238E27FC236}">
                <a16:creationId xmlns:a16="http://schemas.microsoft.com/office/drawing/2014/main" id="{E3408D77-88CF-E34F-ADAE-316AA10A233A}"/>
              </a:ext>
            </a:extLst>
          </p:cNvPr>
          <p:cNvSpPr txBox="1"/>
          <p:nvPr/>
        </p:nvSpPr>
        <p:spPr>
          <a:xfrm>
            <a:off x="9880335" y="4036190"/>
            <a:ext cx="636270" cy="276999"/>
          </a:xfrm>
          <a:prstGeom prst="rect">
            <a:avLst/>
          </a:prstGeom>
          <a:noFill/>
        </p:spPr>
        <p:txBody>
          <a:bodyPr wrap="square" rtlCol="0">
            <a:spAutoFit/>
          </a:bodyPr>
          <a:lstStyle/>
          <a:p>
            <a:r>
              <a:rPr lang="en-US" sz="1200" dirty="0"/>
              <a:t>55709</a:t>
            </a:r>
          </a:p>
        </p:txBody>
      </p:sp>
      <p:sp>
        <p:nvSpPr>
          <p:cNvPr id="39" name="TextBox 38">
            <a:extLst>
              <a:ext uri="{FF2B5EF4-FFF2-40B4-BE49-F238E27FC236}">
                <a16:creationId xmlns:a16="http://schemas.microsoft.com/office/drawing/2014/main" id="{C70085BA-3D07-5F40-829A-01A60B3FC7A0}"/>
              </a:ext>
            </a:extLst>
          </p:cNvPr>
          <p:cNvSpPr txBox="1"/>
          <p:nvPr/>
        </p:nvSpPr>
        <p:spPr>
          <a:xfrm>
            <a:off x="9901493" y="3384762"/>
            <a:ext cx="521970" cy="276999"/>
          </a:xfrm>
          <a:prstGeom prst="rect">
            <a:avLst/>
          </a:prstGeom>
          <a:noFill/>
        </p:spPr>
        <p:txBody>
          <a:bodyPr wrap="square" rtlCol="0">
            <a:spAutoFit/>
          </a:bodyPr>
          <a:lstStyle/>
          <a:p>
            <a:r>
              <a:rPr lang="en-US" sz="1200" dirty="0"/>
              <a:t>3873</a:t>
            </a:r>
          </a:p>
        </p:txBody>
      </p:sp>
      <p:sp>
        <p:nvSpPr>
          <p:cNvPr id="40" name="TextBox 39">
            <a:extLst>
              <a:ext uri="{FF2B5EF4-FFF2-40B4-BE49-F238E27FC236}">
                <a16:creationId xmlns:a16="http://schemas.microsoft.com/office/drawing/2014/main" id="{F4215FDE-4352-9E4C-8713-7DEE88C2D970}"/>
              </a:ext>
            </a:extLst>
          </p:cNvPr>
          <p:cNvSpPr txBox="1"/>
          <p:nvPr/>
        </p:nvSpPr>
        <p:spPr>
          <a:xfrm>
            <a:off x="10545992" y="4010628"/>
            <a:ext cx="636270" cy="276999"/>
          </a:xfrm>
          <a:prstGeom prst="rect">
            <a:avLst/>
          </a:prstGeom>
          <a:noFill/>
        </p:spPr>
        <p:txBody>
          <a:bodyPr wrap="square" rtlCol="0">
            <a:spAutoFit/>
          </a:bodyPr>
          <a:lstStyle/>
          <a:p>
            <a:r>
              <a:rPr lang="en-US" sz="1200" dirty="0"/>
              <a:t>31536</a:t>
            </a:r>
          </a:p>
        </p:txBody>
      </p:sp>
      <p:graphicFrame>
        <p:nvGraphicFramePr>
          <p:cNvPr id="41" name="Table 40">
            <a:extLst>
              <a:ext uri="{FF2B5EF4-FFF2-40B4-BE49-F238E27FC236}">
                <a16:creationId xmlns:a16="http://schemas.microsoft.com/office/drawing/2014/main" id="{08625C08-9456-0F48-A5C6-F971E47F1FEB}"/>
              </a:ext>
            </a:extLst>
          </p:cNvPr>
          <p:cNvGraphicFramePr>
            <a:graphicFrameLocks noGrp="1"/>
          </p:cNvGraphicFramePr>
          <p:nvPr>
            <p:extLst>
              <p:ext uri="{D42A27DB-BD31-4B8C-83A1-F6EECF244321}">
                <p14:modId xmlns:p14="http://schemas.microsoft.com/office/powerpoint/2010/main" val="1558611257"/>
              </p:ext>
            </p:extLst>
          </p:nvPr>
        </p:nvGraphicFramePr>
        <p:xfrm>
          <a:off x="1652757" y="5641804"/>
          <a:ext cx="2760008" cy="923369"/>
        </p:xfrm>
        <a:graphic>
          <a:graphicData uri="http://schemas.openxmlformats.org/drawingml/2006/table">
            <a:tbl>
              <a:tblPr>
                <a:tableStyleId>{125E5076-3810-47DD-B79F-674D7AD40C01}</a:tableStyleId>
              </a:tblPr>
              <a:tblGrid>
                <a:gridCol w="1031952">
                  <a:extLst>
                    <a:ext uri="{9D8B030D-6E8A-4147-A177-3AD203B41FA5}">
                      <a16:colId xmlns:a16="http://schemas.microsoft.com/office/drawing/2014/main" val="1309418235"/>
                    </a:ext>
                  </a:extLst>
                </a:gridCol>
                <a:gridCol w="864028">
                  <a:extLst>
                    <a:ext uri="{9D8B030D-6E8A-4147-A177-3AD203B41FA5}">
                      <a16:colId xmlns:a16="http://schemas.microsoft.com/office/drawing/2014/main" val="841850515"/>
                    </a:ext>
                  </a:extLst>
                </a:gridCol>
                <a:gridCol w="864028">
                  <a:extLst>
                    <a:ext uri="{9D8B030D-6E8A-4147-A177-3AD203B41FA5}">
                      <a16:colId xmlns:a16="http://schemas.microsoft.com/office/drawing/2014/main" val="1913461568"/>
                    </a:ext>
                  </a:extLst>
                </a:gridCol>
              </a:tblGrid>
              <a:tr h="274042">
                <a:tc>
                  <a:txBody>
                    <a:bodyPr/>
                    <a:lstStyle/>
                    <a:p>
                      <a:pPr algn="ctr" fontAlgn="b"/>
                      <a:r>
                        <a:rPr lang="en-GB" sz="1200" b="0" i="0" u="none" strike="noStrike" dirty="0">
                          <a:solidFill>
                            <a:schemeClr val="tx1"/>
                          </a:solidFill>
                          <a:effectLst/>
                          <a:latin typeface="+mn-lt"/>
                        </a:rPr>
                        <a:t>Beacon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400" b="0" i="0" u="none" strike="noStrike" dirty="0">
                          <a:solidFill>
                            <a:schemeClr val="tx1"/>
                          </a:solidFill>
                          <a:effectLst/>
                          <a:latin typeface="Calibri" panose="020F0502020204030204" pitchFamily="34" charset="0"/>
                        </a:rPr>
                        <a:t>Estimote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400" b="0" i="0" u="none" strike="noStrike" dirty="0">
                          <a:solidFill>
                            <a:schemeClr val="tx1"/>
                          </a:solidFill>
                          <a:effectLst/>
                          <a:latin typeface="Calibri" panose="020F0502020204030204" pitchFamily="34" charset="0"/>
                        </a:rPr>
                        <a:t>Disk</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extLst>
                  <a:ext uri="{0D108BD9-81ED-4DB2-BD59-A6C34878D82A}">
                    <a16:rowId xmlns:a16="http://schemas.microsoft.com/office/drawing/2014/main" val="1057609813"/>
                  </a:ext>
                </a:extLst>
              </a:tr>
              <a:tr h="274042">
                <a:tc>
                  <a:txBody>
                    <a:bodyPr/>
                    <a:lstStyle/>
                    <a:p>
                      <a:pPr algn="ctr" fontAlgn="b"/>
                      <a:r>
                        <a:rPr lang="en-GB" sz="1200" u="none" strike="noStrike" dirty="0">
                          <a:effectLst/>
                          <a:latin typeface="+mn-lt"/>
                        </a:rPr>
                        <a:t>RSSI</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400" b="0" i="0" u="none" strike="noStrike" dirty="0">
                          <a:solidFill>
                            <a:schemeClr val="tx1"/>
                          </a:solidFill>
                          <a:effectLst/>
                          <a:latin typeface="Calibri" panose="020F0502020204030204" pitchFamily="34" charset="0"/>
                        </a:rPr>
                        <a:t>-20 dBm</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400" b="0" i="0" u="none" strike="noStrike" dirty="0">
                          <a:solidFill>
                            <a:schemeClr val="tx1"/>
                          </a:solidFill>
                          <a:effectLst/>
                          <a:latin typeface="Calibri" panose="020F0502020204030204" pitchFamily="34" charset="0"/>
                        </a:rPr>
                        <a:t>-23 dBm</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extLst>
                  <a:ext uri="{0D108BD9-81ED-4DB2-BD59-A6C34878D82A}">
                    <a16:rowId xmlns:a16="http://schemas.microsoft.com/office/drawing/2014/main" val="3077704528"/>
                  </a:ext>
                </a:extLst>
              </a:tr>
              <a:tr h="274042">
                <a:tc>
                  <a:txBody>
                    <a:bodyPr/>
                    <a:lstStyle/>
                    <a:p>
                      <a:pPr algn="ctr" fontAlgn="b"/>
                      <a:r>
                        <a:rPr lang="en-GB" sz="1200" b="0" i="0" kern="1200" dirty="0">
                          <a:solidFill>
                            <a:schemeClr val="lt1"/>
                          </a:solidFill>
                          <a:effectLst/>
                          <a:latin typeface="+mn-lt"/>
                          <a:ea typeface="+mn-ea"/>
                          <a:cs typeface="+mn-cs"/>
                        </a:rPr>
                        <a:t>Interval period</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ctr" fontAlgn="b"/>
                      <a:r>
                        <a:rPr lang="en-GB" sz="1400" u="none" strike="noStrike" dirty="0">
                          <a:effectLst/>
                        </a:rPr>
                        <a:t>100ms</a:t>
                      </a:r>
                      <a:endParaRPr lang="en-GB" sz="14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ctr" fontAlgn="b"/>
                      <a:r>
                        <a:rPr lang="en-GB" sz="1400" u="none" strike="noStrike" dirty="0">
                          <a:effectLst/>
                        </a:rPr>
                        <a:t>100ms</a:t>
                      </a:r>
                      <a:endParaRPr lang="en-GB" sz="14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393600409"/>
                  </a:ext>
                </a:extLst>
              </a:tr>
            </a:tbl>
          </a:graphicData>
        </a:graphic>
      </p:graphicFrame>
      <p:sp>
        <p:nvSpPr>
          <p:cNvPr id="42" name="TextBox 41">
            <a:extLst>
              <a:ext uri="{FF2B5EF4-FFF2-40B4-BE49-F238E27FC236}">
                <a16:creationId xmlns:a16="http://schemas.microsoft.com/office/drawing/2014/main" id="{B36D9BC7-25D1-524D-BA2A-0BACD1304B9C}"/>
              </a:ext>
            </a:extLst>
          </p:cNvPr>
          <p:cNvSpPr txBox="1"/>
          <p:nvPr/>
        </p:nvSpPr>
        <p:spPr>
          <a:xfrm>
            <a:off x="9047850" y="2028618"/>
            <a:ext cx="1150620" cy="461665"/>
          </a:xfrm>
          <a:prstGeom prst="rect">
            <a:avLst/>
          </a:prstGeom>
          <a:noFill/>
        </p:spPr>
        <p:txBody>
          <a:bodyPr wrap="square" rtlCol="0">
            <a:spAutoFit/>
          </a:bodyPr>
          <a:lstStyle/>
          <a:p>
            <a:pPr algn="ctr"/>
            <a:r>
              <a:rPr lang="en-US" sz="1200" dirty="0"/>
              <a:t>Facing white board</a:t>
            </a:r>
          </a:p>
        </p:txBody>
      </p:sp>
    </p:spTree>
    <p:extLst>
      <p:ext uri="{BB962C8B-B14F-4D97-AF65-F5344CB8AC3E}">
        <p14:creationId xmlns:p14="http://schemas.microsoft.com/office/powerpoint/2010/main" val="422722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Direct Beacon Test</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810000" y="2482418"/>
            <a:ext cx="10554574" cy="3636511"/>
          </a:xfrm>
        </p:spPr>
        <p:txBody>
          <a:bodyPr anchor="t">
            <a:normAutofit/>
          </a:bodyPr>
          <a:lstStyle/>
          <a:p>
            <a:pPr marL="0" indent="0">
              <a:buNone/>
            </a:pPr>
            <a:r>
              <a:rPr lang="en-US" dirty="0"/>
              <a:t>The main purpose of this test is to simulate the user placing their phone over the device directly as if the beacon was an NFC tag. The test will be focusing on one beacon bellow the phone while the test is running the phone is also stationary and does not move throughout the test. The test allows for other beacons to be scanned and to recoded how well they are detected. The next two slides are the results for both tests done on the two types of beacons</a:t>
            </a:r>
          </a:p>
        </p:txBody>
      </p:sp>
    </p:spTree>
    <p:extLst>
      <p:ext uri="{BB962C8B-B14F-4D97-AF65-F5344CB8AC3E}">
        <p14:creationId xmlns:p14="http://schemas.microsoft.com/office/powerpoint/2010/main" val="710235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315308"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Estimote Close range test</a:t>
            </a:r>
          </a:p>
        </p:txBody>
      </p:sp>
      <p:pic>
        <p:nvPicPr>
          <p:cNvPr id="2" name="Picture 1">
            <a:extLst>
              <a:ext uri="{FF2B5EF4-FFF2-40B4-BE49-F238E27FC236}">
                <a16:creationId xmlns:a16="http://schemas.microsoft.com/office/drawing/2014/main" id="{C45E9EE7-23C6-2E4C-9BC7-F826097C02C7}"/>
              </a:ext>
            </a:extLst>
          </p:cNvPr>
          <p:cNvPicPr>
            <a:picLocks noChangeAspect="1"/>
          </p:cNvPicPr>
          <p:nvPr/>
        </p:nvPicPr>
        <p:blipFill>
          <a:blip r:embed="rId3"/>
          <a:stretch>
            <a:fillRect/>
          </a:stretch>
        </p:blipFill>
        <p:spPr>
          <a:xfrm>
            <a:off x="315308" y="689080"/>
            <a:ext cx="11460480" cy="5996200"/>
          </a:xfrm>
          <a:prstGeom prst="rect">
            <a:avLst/>
          </a:prstGeom>
        </p:spPr>
      </p:pic>
    </p:spTree>
    <p:extLst>
      <p:ext uri="{BB962C8B-B14F-4D97-AF65-F5344CB8AC3E}">
        <p14:creationId xmlns:p14="http://schemas.microsoft.com/office/powerpoint/2010/main" val="3676835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315308" y="105756"/>
            <a:ext cx="6130097"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Disk Beacon test Close range</a:t>
            </a:r>
          </a:p>
        </p:txBody>
      </p:sp>
      <p:pic>
        <p:nvPicPr>
          <p:cNvPr id="5" name="Picture 4">
            <a:extLst>
              <a:ext uri="{FF2B5EF4-FFF2-40B4-BE49-F238E27FC236}">
                <a16:creationId xmlns:a16="http://schemas.microsoft.com/office/drawing/2014/main" id="{DC857802-741A-5644-83C3-EFD1363F2F0E}"/>
              </a:ext>
            </a:extLst>
          </p:cNvPr>
          <p:cNvPicPr>
            <a:picLocks noChangeAspect="1"/>
          </p:cNvPicPr>
          <p:nvPr/>
        </p:nvPicPr>
        <p:blipFill>
          <a:blip r:embed="rId3"/>
          <a:stretch>
            <a:fillRect/>
          </a:stretch>
        </p:blipFill>
        <p:spPr>
          <a:xfrm>
            <a:off x="315308" y="689081"/>
            <a:ext cx="11551572" cy="5943844"/>
          </a:xfrm>
          <a:prstGeom prst="rect">
            <a:avLst/>
          </a:prstGeom>
        </p:spPr>
      </p:pic>
    </p:spTree>
    <p:extLst>
      <p:ext uri="{BB962C8B-B14F-4D97-AF65-F5344CB8AC3E}">
        <p14:creationId xmlns:p14="http://schemas.microsoft.com/office/powerpoint/2010/main" val="465067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One Meter away Test</a:t>
            </a:r>
          </a:p>
        </p:txBody>
      </p:sp>
      <p:sp>
        <p:nvSpPr>
          <p:cNvPr id="41" name="Content Placeholder 2">
            <a:extLst>
              <a:ext uri="{FF2B5EF4-FFF2-40B4-BE49-F238E27FC236}">
                <a16:creationId xmlns:a16="http://schemas.microsoft.com/office/drawing/2014/main" id="{3D175C92-891B-164E-87E4-20D22971B27F}"/>
              </a:ext>
            </a:extLst>
          </p:cNvPr>
          <p:cNvSpPr>
            <a:spLocks noGrp="1"/>
          </p:cNvSpPr>
          <p:nvPr>
            <p:ph idx="1"/>
          </p:nvPr>
        </p:nvSpPr>
        <p:spPr>
          <a:xfrm>
            <a:off x="810000" y="2466653"/>
            <a:ext cx="10554574" cy="3636511"/>
          </a:xfrm>
        </p:spPr>
        <p:txBody>
          <a:bodyPr anchor="t">
            <a:normAutofit/>
          </a:bodyPr>
          <a:lstStyle/>
          <a:p>
            <a:pPr marL="0" indent="0">
              <a:buNone/>
            </a:pPr>
            <a:r>
              <a:rPr lang="en-US" dirty="0"/>
              <a:t>The main purpose of this test is to simulate the user being a fair distance away from the beacon and still be in a reasonable distance where the focused beacon is still being received greater than the others on the same UUID. The phone is placed on a tripod one meter from the beacon and where the tripod was previously placed. All the past factors should be the same from the previous test with the exception of the distance. The next two slides are the results for both tests done on the two types of beacons</a:t>
            </a:r>
          </a:p>
        </p:txBody>
      </p:sp>
    </p:spTree>
    <p:extLst>
      <p:ext uri="{BB962C8B-B14F-4D97-AF65-F5344CB8AC3E}">
        <p14:creationId xmlns:p14="http://schemas.microsoft.com/office/powerpoint/2010/main" val="295549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315308"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Estimote 1 Meter</a:t>
            </a:r>
          </a:p>
        </p:txBody>
      </p:sp>
      <p:pic>
        <p:nvPicPr>
          <p:cNvPr id="4" name="Picture 3">
            <a:extLst>
              <a:ext uri="{FF2B5EF4-FFF2-40B4-BE49-F238E27FC236}">
                <a16:creationId xmlns:a16="http://schemas.microsoft.com/office/drawing/2014/main" id="{A5C97413-7A35-8249-BF9F-F5DBB9DAA9EB}"/>
              </a:ext>
            </a:extLst>
          </p:cNvPr>
          <p:cNvPicPr>
            <a:picLocks noChangeAspect="1"/>
          </p:cNvPicPr>
          <p:nvPr/>
        </p:nvPicPr>
        <p:blipFill>
          <a:blip r:embed="rId3"/>
          <a:stretch>
            <a:fillRect/>
          </a:stretch>
        </p:blipFill>
        <p:spPr>
          <a:xfrm>
            <a:off x="315308" y="689080"/>
            <a:ext cx="11497247" cy="5828916"/>
          </a:xfrm>
          <a:prstGeom prst="rect">
            <a:avLst/>
          </a:prstGeom>
        </p:spPr>
      </p:pic>
    </p:spTree>
    <p:extLst>
      <p:ext uri="{BB962C8B-B14F-4D97-AF65-F5344CB8AC3E}">
        <p14:creationId xmlns:p14="http://schemas.microsoft.com/office/powerpoint/2010/main" val="2214580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315308" y="105756"/>
            <a:ext cx="5475892"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Disk Beacon test 1 Meter</a:t>
            </a:r>
          </a:p>
        </p:txBody>
      </p:sp>
      <p:pic>
        <p:nvPicPr>
          <p:cNvPr id="4" name="Picture 3">
            <a:extLst>
              <a:ext uri="{FF2B5EF4-FFF2-40B4-BE49-F238E27FC236}">
                <a16:creationId xmlns:a16="http://schemas.microsoft.com/office/drawing/2014/main" id="{3CDA6AA2-C8E2-BB4C-B40D-3DABEEACD054}"/>
              </a:ext>
            </a:extLst>
          </p:cNvPr>
          <p:cNvPicPr>
            <a:picLocks noChangeAspect="1"/>
          </p:cNvPicPr>
          <p:nvPr/>
        </p:nvPicPr>
        <p:blipFill>
          <a:blip r:embed="rId3"/>
          <a:stretch>
            <a:fillRect/>
          </a:stretch>
        </p:blipFill>
        <p:spPr>
          <a:xfrm>
            <a:off x="315308" y="689080"/>
            <a:ext cx="11352245" cy="5905283"/>
          </a:xfrm>
          <a:prstGeom prst="rect">
            <a:avLst/>
          </a:prstGeom>
        </p:spPr>
      </p:pic>
    </p:spTree>
    <p:extLst>
      <p:ext uri="{BB962C8B-B14F-4D97-AF65-F5344CB8AC3E}">
        <p14:creationId xmlns:p14="http://schemas.microsoft.com/office/powerpoint/2010/main" val="2146749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315308"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Estimote vs Disk beacon</a:t>
            </a:r>
          </a:p>
        </p:txBody>
      </p:sp>
      <p:graphicFrame>
        <p:nvGraphicFramePr>
          <p:cNvPr id="5" name="Table 4">
            <a:extLst>
              <a:ext uri="{FF2B5EF4-FFF2-40B4-BE49-F238E27FC236}">
                <a16:creationId xmlns:a16="http://schemas.microsoft.com/office/drawing/2014/main" id="{0A15262E-6A2B-F44E-AC57-F0EEAB7B2173}"/>
              </a:ext>
            </a:extLst>
          </p:cNvPr>
          <p:cNvGraphicFramePr>
            <a:graphicFrameLocks noGrp="1"/>
          </p:cNvGraphicFramePr>
          <p:nvPr>
            <p:extLst>
              <p:ext uri="{D42A27DB-BD31-4B8C-83A1-F6EECF244321}">
                <p14:modId xmlns:p14="http://schemas.microsoft.com/office/powerpoint/2010/main" val="925289794"/>
              </p:ext>
            </p:extLst>
          </p:nvPr>
        </p:nvGraphicFramePr>
        <p:xfrm>
          <a:off x="8849360" y="689080"/>
          <a:ext cx="3119120" cy="2298488"/>
        </p:xfrm>
        <a:graphic>
          <a:graphicData uri="http://schemas.openxmlformats.org/drawingml/2006/table">
            <a:tbl>
              <a:tblPr>
                <a:tableStyleId>{125E5076-3810-47DD-B79F-674D7AD40C01}</a:tableStyleId>
              </a:tblPr>
              <a:tblGrid>
                <a:gridCol w="851021">
                  <a:extLst>
                    <a:ext uri="{9D8B030D-6E8A-4147-A177-3AD203B41FA5}">
                      <a16:colId xmlns:a16="http://schemas.microsoft.com/office/drawing/2014/main" val="1309418235"/>
                    </a:ext>
                  </a:extLst>
                </a:gridCol>
                <a:gridCol w="834719">
                  <a:extLst>
                    <a:ext uri="{9D8B030D-6E8A-4147-A177-3AD203B41FA5}">
                      <a16:colId xmlns:a16="http://schemas.microsoft.com/office/drawing/2014/main" val="841850515"/>
                    </a:ext>
                  </a:extLst>
                </a:gridCol>
                <a:gridCol w="630740">
                  <a:extLst>
                    <a:ext uri="{9D8B030D-6E8A-4147-A177-3AD203B41FA5}">
                      <a16:colId xmlns:a16="http://schemas.microsoft.com/office/drawing/2014/main" val="4048926717"/>
                    </a:ext>
                  </a:extLst>
                </a:gridCol>
                <a:gridCol w="802640">
                  <a:extLst>
                    <a:ext uri="{9D8B030D-6E8A-4147-A177-3AD203B41FA5}">
                      <a16:colId xmlns:a16="http://schemas.microsoft.com/office/drawing/2014/main" val="803896430"/>
                    </a:ext>
                  </a:extLst>
                </a:gridCol>
              </a:tblGrid>
              <a:tr h="287311">
                <a:tc>
                  <a:txBody>
                    <a:bodyPr/>
                    <a:lstStyle/>
                    <a:p>
                      <a:pPr algn="ctr" fontAlgn="b"/>
                      <a:r>
                        <a:rPr lang="en-GB" sz="1400" u="none" strike="noStrike" dirty="0">
                          <a:effectLst/>
                          <a:latin typeface="+mn-lt"/>
                        </a:rPr>
                        <a:t>Distance</a:t>
                      </a:r>
                      <a:endParaRPr lang="en-GB" sz="14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400" u="none" strike="noStrike" dirty="0">
                          <a:effectLst/>
                          <a:latin typeface="+mn-lt"/>
                        </a:rPr>
                        <a:t>Estimote</a:t>
                      </a:r>
                      <a:endParaRPr lang="en-GB" sz="14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400" u="none" strike="noStrike" dirty="0">
                          <a:effectLst/>
                          <a:latin typeface="+mn-lt"/>
                        </a:rPr>
                        <a:t>Disk</a:t>
                      </a:r>
                      <a:endParaRPr lang="en-GB" sz="14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tc>
                  <a:txBody>
                    <a:bodyPr/>
                    <a:lstStyle/>
                    <a:p>
                      <a:pPr algn="ctr" fontAlgn="b"/>
                      <a:r>
                        <a:rPr lang="en-GB" sz="1200" b="0" i="0" u="none" strike="noStrike" dirty="0">
                          <a:solidFill>
                            <a:schemeClr val="tx1"/>
                          </a:solidFill>
                          <a:effectLst/>
                          <a:latin typeface="+mn-lt"/>
                        </a:rPr>
                        <a:t>Difference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50000"/>
                        <a:lumOff val="50000"/>
                      </a:schemeClr>
                    </a:solidFill>
                  </a:tcPr>
                </a:tc>
                <a:extLst>
                  <a:ext uri="{0D108BD9-81ED-4DB2-BD59-A6C34878D82A}">
                    <a16:rowId xmlns:a16="http://schemas.microsoft.com/office/drawing/2014/main" val="3077704528"/>
                  </a:ext>
                </a:extLst>
              </a:tr>
              <a:tr h="287311">
                <a:tc>
                  <a:txBody>
                    <a:bodyPr/>
                    <a:lstStyle/>
                    <a:p>
                      <a:pPr algn="l" fontAlgn="b"/>
                      <a:r>
                        <a:rPr lang="en-GB" sz="1200" u="none" strike="noStrike" dirty="0">
                          <a:effectLst/>
                          <a:latin typeface="+mn-lt"/>
                        </a:rPr>
                        <a:t>1cm</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-53</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-49</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b="0" i="0" u="none" strike="noStrike" dirty="0">
                          <a:solidFill>
                            <a:schemeClr val="tx1"/>
                          </a:solidFill>
                          <a:effectLst/>
                          <a:latin typeface="+mn-lt"/>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393600409"/>
                  </a:ext>
                </a:extLst>
              </a:tr>
              <a:tr h="287311">
                <a:tc>
                  <a:txBody>
                    <a:bodyPr/>
                    <a:lstStyle/>
                    <a:p>
                      <a:pPr algn="l" fontAlgn="b"/>
                      <a:r>
                        <a:rPr lang="en-GB" sz="1200" u="none" strike="noStrike" dirty="0">
                          <a:effectLst/>
                          <a:latin typeface="+mn-lt"/>
                        </a:rPr>
                        <a:t>10cm</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-60</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-60</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b="0" i="0" u="none" strike="noStrike" dirty="0">
                          <a:solidFill>
                            <a:schemeClr val="tx1"/>
                          </a:solidFill>
                          <a:effectLst/>
                          <a:latin typeface="+mn-lt"/>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669804729"/>
                  </a:ext>
                </a:extLst>
              </a:tr>
              <a:tr h="287311">
                <a:tc>
                  <a:txBody>
                    <a:bodyPr/>
                    <a:lstStyle/>
                    <a:p>
                      <a:pPr algn="l" fontAlgn="b"/>
                      <a:r>
                        <a:rPr lang="en-GB" sz="1200" u="none" strike="noStrike" dirty="0">
                          <a:effectLst/>
                          <a:latin typeface="+mn-lt"/>
                        </a:rPr>
                        <a:t>20cm</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-61</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-64</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b="0" i="0" u="none" strike="noStrike" dirty="0">
                          <a:solidFill>
                            <a:schemeClr val="tx1"/>
                          </a:solidFill>
                          <a:effectLst/>
                          <a:latin typeface="+mn-lt"/>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1203207888"/>
                  </a:ext>
                </a:extLst>
              </a:tr>
              <a:tr h="287311">
                <a:tc>
                  <a:txBody>
                    <a:bodyPr/>
                    <a:lstStyle/>
                    <a:p>
                      <a:pPr algn="l" fontAlgn="b"/>
                      <a:r>
                        <a:rPr lang="en-GB" sz="1200" u="none" strike="noStrike" dirty="0">
                          <a:effectLst/>
                          <a:latin typeface="+mn-lt"/>
                        </a:rPr>
                        <a:t>50cm</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-67</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-75</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b="0" i="0" u="none" strike="noStrike" dirty="0">
                          <a:solidFill>
                            <a:schemeClr val="tx1"/>
                          </a:solidFill>
                          <a:effectLst/>
                          <a:latin typeface="+mn-lt"/>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3519215000"/>
                  </a:ext>
                </a:extLst>
              </a:tr>
              <a:tr h="287311">
                <a:tc>
                  <a:txBody>
                    <a:bodyPr/>
                    <a:lstStyle/>
                    <a:p>
                      <a:pPr algn="l" fontAlgn="b"/>
                      <a:r>
                        <a:rPr lang="en-GB" sz="1200" u="none" strike="noStrike" dirty="0">
                          <a:effectLst/>
                          <a:latin typeface="+mn-lt"/>
                        </a:rPr>
                        <a:t>1m</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-85</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-85</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b="0" i="0" u="none" strike="noStrike" dirty="0">
                          <a:solidFill>
                            <a:schemeClr val="tx1"/>
                          </a:solidFill>
                          <a:effectLst/>
                          <a:latin typeface="+mn-lt"/>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1120026688"/>
                  </a:ext>
                </a:extLst>
              </a:tr>
              <a:tr h="287311">
                <a:tc>
                  <a:txBody>
                    <a:bodyPr/>
                    <a:lstStyle/>
                    <a:p>
                      <a:pPr algn="l" fontAlgn="b"/>
                      <a:r>
                        <a:rPr lang="en-GB" sz="1200" u="none" strike="noStrike" dirty="0">
                          <a:effectLst/>
                          <a:latin typeface="+mn-lt"/>
                        </a:rPr>
                        <a:t>2m</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-88</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-85</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b="0" i="0" u="none" strike="noStrike" dirty="0">
                          <a:solidFill>
                            <a:schemeClr val="tx1"/>
                          </a:solidFill>
                          <a:effectLst/>
                          <a:latin typeface="+mn-lt"/>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2775935414"/>
                  </a:ext>
                </a:extLst>
              </a:tr>
              <a:tr h="287311">
                <a:tc>
                  <a:txBody>
                    <a:bodyPr/>
                    <a:lstStyle/>
                    <a:p>
                      <a:pPr algn="l" fontAlgn="b"/>
                      <a:r>
                        <a:rPr lang="en-GB" sz="1200" u="none" strike="noStrike" dirty="0">
                          <a:effectLst/>
                          <a:latin typeface="+mn-lt"/>
                        </a:rPr>
                        <a:t>3m</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-87</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u="none" strike="noStrike" dirty="0">
                          <a:effectLst/>
                          <a:latin typeface="+mn-lt"/>
                        </a:rPr>
                        <a:t>-87</a:t>
                      </a:r>
                      <a:endParaRPr lang="en-GB" sz="1200" b="0" i="0" u="none" strike="noStrike" dirty="0">
                        <a:solidFill>
                          <a:srgbClr val="000000"/>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tc>
                  <a:txBody>
                    <a:bodyPr/>
                    <a:lstStyle/>
                    <a:p>
                      <a:pPr algn="r" fontAlgn="b"/>
                      <a:r>
                        <a:rPr lang="en-GB" sz="1200" b="0" i="0" u="none" strike="noStrike" dirty="0">
                          <a:solidFill>
                            <a:schemeClr val="tx1"/>
                          </a:solidFill>
                          <a:effectLst/>
                          <a:latin typeface="+mn-lt"/>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75000"/>
                        <a:lumOff val="25000"/>
                      </a:schemeClr>
                    </a:solidFill>
                  </a:tcPr>
                </a:tc>
                <a:extLst>
                  <a:ext uri="{0D108BD9-81ED-4DB2-BD59-A6C34878D82A}">
                    <a16:rowId xmlns:a16="http://schemas.microsoft.com/office/drawing/2014/main" val="717982544"/>
                  </a:ext>
                </a:extLst>
              </a:tr>
            </a:tbl>
          </a:graphicData>
        </a:graphic>
      </p:graphicFrame>
      <p:graphicFrame>
        <p:nvGraphicFramePr>
          <p:cNvPr id="6" name="Chart 5">
            <a:extLst>
              <a:ext uri="{FF2B5EF4-FFF2-40B4-BE49-F238E27FC236}">
                <a16:creationId xmlns:a16="http://schemas.microsoft.com/office/drawing/2014/main" id="{E4A02284-34E4-CD44-ABF4-70BFC428CFFE}"/>
              </a:ext>
            </a:extLst>
          </p:cNvPr>
          <p:cNvGraphicFramePr>
            <a:graphicFrameLocks/>
          </p:cNvGraphicFramePr>
          <p:nvPr>
            <p:extLst>
              <p:ext uri="{D42A27DB-BD31-4B8C-83A1-F6EECF244321}">
                <p14:modId xmlns:p14="http://schemas.microsoft.com/office/powerpoint/2010/main" val="1326028045"/>
              </p:ext>
            </p:extLst>
          </p:nvPr>
        </p:nvGraphicFramePr>
        <p:xfrm>
          <a:off x="315308" y="689081"/>
          <a:ext cx="8432452" cy="5843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686779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8844</TotalTime>
  <Words>555</Words>
  <Application>Microsoft Macintosh PowerPoint</Application>
  <PresentationFormat>Widescreen</PresentationFormat>
  <Paragraphs>133</Paragraphs>
  <Slides>12</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Century Gothic</vt:lpstr>
      <vt:lpstr>Wingdings 2</vt:lpstr>
      <vt:lpstr>Quotable</vt:lpstr>
      <vt:lpstr>Beacon Test</vt:lpstr>
      <vt:lpstr>Test Purpose </vt:lpstr>
      <vt:lpstr>Direct Beacon Test</vt:lpstr>
      <vt:lpstr>PowerPoint Presentation</vt:lpstr>
      <vt:lpstr>PowerPoint Presentation</vt:lpstr>
      <vt:lpstr>One Meter away Test</vt:lpstr>
      <vt:lpstr>PowerPoint Presentation</vt:lpstr>
      <vt:lpstr>PowerPoint Presentation</vt:lpstr>
      <vt:lpstr>PowerPoint Presentation</vt:lpstr>
      <vt:lpstr>PowerPoint Presentation</vt:lpstr>
      <vt:lpstr>PowerPoint Presentation</vt:lpstr>
      <vt:lpstr>Estimote vs Disk averages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Beacon Test</dc:title>
  <dc:creator>Theunis Bassage</dc:creator>
  <cp:lastModifiedBy>Theunis Bassage</cp:lastModifiedBy>
  <cp:revision>36</cp:revision>
  <dcterms:created xsi:type="dcterms:W3CDTF">2018-08-14T11:11:49Z</dcterms:created>
  <dcterms:modified xsi:type="dcterms:W3CDTF">2018-08-20T14:57:14Z</dcterms:modified>
</cp:coreProperties>
</file>

<file path=docProps/thumbnail.jpeg>
</file>